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3"/>
  </p:notesMasterIdLst>
  <p:sldIdLst>
    <p:sldId id="256" r:id="rId2"/>
    <p:sldId id="277" r:id="rId3"/>
    <p:sldId id="278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306" r:id="rId21"/>
    <p:sldId id="309" r:id="rId22"/>
    <p:sldId id="310" r:id="rId23"/>
    <p:sldId id="311" r:id="rId24"/>
    <p:sldId id="342" r:id="rId25"/>
    <p:sldId id="343" r:id="rId26"/>
    <p:sldId id="313" r:id="rId27"/>
    <p:sldId id="314" r:id="rId28"/>
    <p:sldId id="315" r:id="rId29"/>
    <p:sldId id="316" r:id="rId30"/>
    <p:sldId id="317" r:id="rId31"/>
    <p:sldId id="354" r:id="rId32"/>
    <p:sldId id="318" r:id="rId33"/>
    <p:sldId id="353" r:id="rId34"/>
    <p:sldId id="351" r:id="rId35"/>
    <p:sldId id="352" r:id="rId36"/>
    <p:sldId id="344" r:id="rId37"/>
    <p:sldId id="345" r:id="rId38"/>
    <p:sldId id="348" r:id="rId39"/>
    <p:sldId id="346" r:id="rId40"/>
    <p:sldId id="319" r:id="rId41"/>
    <p:sldId id="320" r:id="rId42"/>
    <p:sldId id="321" r:id="rId43"/>
    <p:sldId id="340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330" r:id="rId53"/>
    <p:sldId id="331" r:id="rId54"/>
    <p:sldId id="332" r:id="rId55"/>
    <p:sldId id="333" r:id="rId56"/>
    <p:sldId id="334" r:id="rId57"/>
    <p:sldId id="335" r:id="rId58"/>
    <p:sldId id="336" r:id="rId59"/>
    <p:sldId id="337" r:id="rId60"/>
    <p:sldId id="338" r:id="rId61"/>
    <p:sldId id="339" r:id="rId6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17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8"/>
    <p:restoredTop sz="94643"/>
  </p:normalViewPr>
  <p:slideViewPr>
    <p:cSldViewPr snapToGrid="0" snapToObjects="1">
      <p:cViewPr varScale="1">
        <p:scale>
          <a:sx n="123" d="100"/>
          <a:sy n="123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it via parity first on paper, and then present the half line mod solution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it via parity first on paper, and then present the half line mod solution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it via parity first on paper, and then present the half line mod solution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it via parity first on paper, and then present the half line mod solution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0490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0680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0514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6235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84414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4803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 arithmetic</a:t>
            </a:r>
            <a:endParaRPr sz="6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CMSC250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>
            <a:spLocks noGrp="1"/>
          </p:cNvSpPr>
          <p:nvPr>
            <p:ph type="title"/>
          </p:nvPr>
        </p:nvSpPr>
        <p:spPr>
          <a:xfrm>
            <a:off x="838200" y="3898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proofs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963" t="-263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>
            <a:spLocks noGrp="1"/>
          </p:cNvSpPr>
          <p:nvPr>
            <p:ph type="title"/>
          </p:nvPr>
        </p:nvSpPr>
        <p:spPr>
          <a:xfrm>
            <a:off x="838200" y="3898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proofs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962" t="-2630" r="-156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Advantages of this notation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41" t="-2239" r="-22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Advantages of this notation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41" t="-2239" r="-22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Advantages of this notation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41" t="-2239" r="-22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Advantages of this notation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926" t="-2099" b="-55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Advantages of this notation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9"/>
          <p:cNvSpPr txBox="1">
            <a:spLocks noGrp="1"/>
          </p:cNvSpPr>
          <p:nvPr>
            <p:ph type="body" idx="1"/>
          </p:nvPr>
        </p:nvSpPr>
        <p:spPr>
          <a:xfrm>
            <a:off x="615778" y="1862696"/>
            <a:ext cx="11234351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975" t="-3222" b="-1261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0"/>
          <p:cNvSpPr txBox="1">
            <a:spLocks noGrp="1"/>
          </p:cNvSpPr>
          <p:nvPr>
            <p:ph type="title"/>
          </p:nvPr>
        </p:nvSpPr>
        <p:spPr>
          <a:xfrm>
            <a:off x="801129" y="93278"/>
            <a:ext cx="10517659" cy="1006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Simplifying proofs.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50"/>
          <p:cNvSpPr txBox="1">
            <a:spLocks noGrp="1"/>
          </p:cNvSpPr>
          <p:nvPr>
            <p:ph type="body" idx="1"/>
          </p:nvPr>
        </p:nvSpPr>
        <p:spPr>
          <a:xfrm>
            <a:off x="333633" y="875142"/>
            <a:ext cx="11677135" cy="501903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867" t="-151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>
            <a:spLocks noGrp="1"/>
          </p:cNvSpPr>
          <p:nvPr>
            <p:ph type="title"/>
          </p:nvPr>
        </p:nvSpPr>
        <p:spPr>
          <a:xfrm>
            <a:off x="801129" y="93278"/>
            <a:ext cx="10517659" cy="1006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Simplifying proofs.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1"/>
          <p:cNvSpPr txBox="1">
            <a:spLocks noGrp="1"/>
          </p:cNvSpPr>
          <p:nvPr>
            <p:ph type="body" idx="1"/>
          </p:nvPr>
        </p:nvSpPr>
        <p:spPr>
          <a:xfrm>
            <a:off x="333633" y="875142"/>
            <a:ext cx="11677135" cy="501903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867" t="-151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2"/>
          <p:cNvSpPr txBox="1">
            <a:spLocks noGrp="1"/>
          </p:cNvSpPr>
          <p:nvPr>
            <p:ph type="title"/>
          </p:nvPr>
        </p:nvSpPr>
        <p:spPr>
          <a:xfrm>
            <a:off x="801129" y="93278"/>
            <a:ext cx="10517659" cy="1006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Simplifying proofs.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7" name="Google Shape;357;p5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26720" y="875142"/>
                <a:ext cx="11584048" cy="5316652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 l="-975" t="-1512" b="-22975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</a:pPr>
                <a:endParaRPr lang="en-US" dirty="0"/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</a:pPr>
                <a:endParaRPr lang="en-US" sz="2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</a:pPr>
                <a:endParaRPr lang="en-US" dirty="0"/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</a:pPr>
                <a:endParaRPr lang="en-US" sz="2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</a:pPr>
                <a:endParaRPr lang="en-US" dirty="0"/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</a:pPr>
                <a:endParaRPr lang="en-US" sz="2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</a:pPr>
                <a:endParaRPr lang="en-US" dirty="0"/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</a:pPr>
                <a:endParaRPr lang="en-US" sz="2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</a:pPr>
                <a:endParaRPr lang="en-US" dirty="0"/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</a:pPr>
                <a:endParaRPr lang="en-US" sz="2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None/>
                </a:pPr>
                <a:endParaRPr lang="en-US" dirty="0"/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None/>
                </a:pPr>
                <a:endParaRPr lang="en-US" dirty="0"/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None/>
                </a:pPr>
                <a:endParaRPr lang="en-US" dirty="0"/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None/>
                </a:pPr>
                <a:r>
                  <a:rPr lang="en-US" dirty="0"/>
                  <a:t>by properties of congruence, we have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≡1 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2)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. </a:t>
                </a:r>
                <a:r>
                  <a:rPr lang="en-US" dirty="0">
                    <a:solidFill>
                      <a:schemeClr val="tx1"/>
                    </a:solidFill>
                  </a:rPr>
                  <a:t>Done.</a:t>
                </a:r>
              </a:p>
            </p:txBody>
          </p:sp>
        </mc:Choice>
        <mc:Fallback xmlns="">
          <p:sp>
            <p:nvSpPr>
              <p:cNvPr id="357" name="Google Shape;357;p5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26720" y="875142"/>
                <a:ext cx="11584048" cy="5316652"/>
              </a:xfrm>
              <a:prstGeom prst="rect">
                <a:avLst/>
              </a:prstGeom>
              <a:blipFill>
                <a:blip r:embed="rId4"/>
                <a:stretch>
                  <a:fillRect l="-1095" b="-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Modular Arithmetic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926" t="-27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2"/>
          <p:cNvSpPr txBox="1">
            <a:spLocks noGrp="1"/>
          </p:cNvSpPr>
          <p:nvPr>
            <p:ph type="title"/>
          </p:nvPr>
        </p:nvSpPr>
        <p:spPr>
          <a:xfrm>
            <a:off x="801129" y="93278"/>
            <a:ext cx="10517659" cy="1006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Simplifying proofs.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7" name="Google Shape;357;p5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26720" y="875142"/>
                <a:ext cx="11584048" cy="5316652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 l="-975" t="-1512" b="-22975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</a:pPr>
                <a:endParaRPr lang="en-US" dirty="0"/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</a:pPr>
                <a:endParaRPr lang="en-US" sz="2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</a:pPr>
                <a:endParaRPr lang="en-US" dirty="0"/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</a:pPr>
                <a:endParaRPr lang="en-US" sz="2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</a:pPr>
                <a:endParaRPr lang="en-US" dirty="0"/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</a:pPr>
                <a:endParaRPr lang="en-US" sz="2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</a:pPr>
                <a:endParaRPr lang="en-US" dirty="0"/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</a:pPr>
                <a:endParaRPr lang="en-US" sz="2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</a:pPr>
                <a:endParaRPr lang="en-US" dirty="0"/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</a:pPr>
                <a:endParaRPr lang="en-US" sz="2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None/>
                </a:pPr>
                <a:endParaRPr lang="en-US" dirty="0"/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None/>
                </a:pPr>
                <a:endParaRPr lang="en-US" dirty="0"/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None/>
                </a:pPr>
                <a:endParaRPr lang="en-US" dirty="0"/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None/>
                </a:pPr>
                <a:r>
                  <a:rPr lang="en-US" dirty="0"/>
                  <a:t>by properties of congruence, we have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≡1 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2)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. </a:t>
                </a:r>
                <a:r>
                  <a:rPr lang="en-US" dirty="0">
                    <a:solidFill>
                      <a:schemeClr val="tx1"/>
                    </a:solidFill>
                  </a:rPr>
                  <a:t>Done.</a:t>
                </a:r>
              </a:p>
            </p:txBody>
          </p:sp>
        </mc:Choice>
        <mc:Fallback xmlns="">
          <p:sp>
            <p:nvSpPr>
              <p:cNvPr id="357" name="Google Shape;357;p5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26720" y="875142"/>
                <a:ext cx="11584048" cy="5316652"/>
              </a:xfrm>
              <a:prstGeom prst="rect">
                <a:avLst/>
              </a:prstGeom>
              <a:blipFill>
                <a:blip r:embed="rId4"/>
                <a:stretch>
                  <a:fillRect l="-1095" b="-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oogle Shape;365;p53">
            <a:extLst>
              <a:ext uri="{FF2B5EF4-FFF2-40B4-BE49-F238E27FC236}">
                <a16:creationId xmlns:a16="http://schemas.microsoft.com/office/drawing/2014/main" id="{5A60579F-270A-2848-9830-E40E5831CB5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26278" y="341454"/>
            <a:ext cx="3238500" cy="228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4985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930" y="1532237"/>
            <a:ext cx="9144000" cy="4302505"/>
          </a:xfrm>
        </p:spPr>
        <p:txBody>
          <a:bodyPr>
            <a:normAutofit fontScale="90000"/>
          </a:bodyPr>
          <a:lstStyle/>
          <a:p>
            <a:r>
              <a:rPr lang="en-US" dirty="0"/>
              <a:t>Optional </a:t>
            </a:r>
            <a:r>
              <a:rPr lang="en-US"/>
              <a:t>material:</a:t>
            </a:r>
            <a:br>
              <a:rPr lang="en-US"/>
            </a:br>
            <a:r>
              <a:rPr lang="en-US"/>
              <a:t>Algorithms </a:t>
            </a:r>
            <a:r>
              <a:rPr lang="en-US" dirty="0"/>
              <a:t>on divisibility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600" dirty="0">
                <a:solidFill>
                  <a:schemeClr val="accent1"/>
                </a:solidFill>
              </a:rPr>
              <a:t>1. Modular Exponentiation (Repeated Squaring)</a:t>
            </a:r>
            <a:br>
              <a:rPr lang="en-US" sz="2600" dirty="0"/>
            </a:br>
            <a:r>
              <a:rPr lang="en-US" sz="2600" dirty="0">
                <a:solidFill>
                  <a:srgbClr val="C00000"/>
                </a:solidFill>
              </a:rPr>
              <a:t>2. Greatest Common Divisor (GCD)</a:t>
            </a:r>
            <a:br>
              <a:rPr lang="en-US" dirty="0">
                <a:solidFill>
                  <a:srgbClr val="C00000"/>
                </a:solidFill>
              </a:rPr>
            </a:br>
            <a:endParaRPr lang="en-US" sz="22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644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Basic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3800" b="0" i="1" smtClean="0">
                        <a:latin typeface="Cambria Math" charset="0"/>
                      </a:rPr>
                      <m:t>𝑎</m:t>
                    </m:r>
                    <m:r>
                      <a:rPr lang="en-US" sz="3800" b="0" i="1" smtClean="0">
                        <a:latin typeface="Cambria Math" charset="0"/>
                      </a:rPr>
                      <m:t>+</m:t>
                    </m:r>
                    <m:r>
                      <a:rPr lang="en-US" sz="3800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3800" dirty="0"/>
                  <a:t> and </a:t>
                </a:r>
                <a14:m>
                  <m:oMath xmlns:m="http://schemas.openxmlformats.org/officeDocument/2006/math">
                    <m:r>
                      <a:rPr lang="en-US" sz="3800" b="0" i="1" smtClean="0">
                        <a:latin typeface="Cambria Math" charset="0"/>
                      </a:rPr>
                      <m:t>𝑎</m:t>
                    </m:r>
                    <m:r>
                      <a:rPr lang="en-US" sz="3800" b="0" i="1" smtClean="0">
                        <a:latin typeface="Cambria Math" charset="0"/>
                      </a:rPr>
                      <m:t>⋅</m:t>
                    </m:r>
                    <m:r>
                      <a:rPr lang="en-US" sz="3800" b="0" i="1" smtClean="0">
                        <a:latin typeface="Cambria Math" charset="0"/>
                      </a:rPr>
                      <m:t>𝑏</m:t>
                    </m:r>
                    <m:r>
                      <a:rPr lang="en-US" sz="38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3800" dirty="0"/>
                  <a:t>have </a:t>
                </a:r>
                <a:r>
                  <a:rPr lang="en-US" sz="3800" dirty="0">
                    <a:solidFill>
                      <a:srgbClr val="FF0000"/>
                    </a:solidFill>
                  </a:rPr>
                  <a:t>unit cost</a:t>
                </a:r>
              </a:p>
              <a:p>
                <a:pPr lvl="1"/>
                <a:r>
                  <a:rPr lang="en-US" sz="2800" dirty="0"/>
                  <a:t>This is not true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𝑎</m:t>
                    </m:r>
                    <m:r>
                      <a:rPr lang="en-US" sz="2800" b="0" i="1" smtClean="0">
                        <a:latin typeface="Cambria Math" charset="0"/>
                      </a:rPr>
                      <m:t>,</m:t>
                    </m:r>
                    <m:r>
                      <a:rPr lang="en-US" sz="2800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800" dirty="0"/>
                  <a:t> are </a:t>
                </a:r>
                <a:r>
                  <a:rPr lang="en-US" sz="2800" dirty="0">
                    <a:solidFill>
                      <a:srgbClr val="00B050"/>
                    </a:solidFill>
                  </a:rPr>
                  <a:t>too large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89" t="-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977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First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7744" y="1928656"/>
                <a:ext cx="10997484" cy="4351338"/>
              </a:xfrm>
            </p:spPr>
            <p:txBody>
              <a:bodyPr/>
              <a:lstStyle/>
              <a:p>
                <a:pPr marL="50800" indent="0" algn="ctr">
                  <a:buNone/>
                </a:pPr>
                <a:endParaRPr lang="en-US" dirty="0">
                  <a:solidFill>
                    <a:srgbClr val="F617EC"/>
                  </a:solidFill>
                </a:endParaRPr>
              </a:p>
              <a:p>
                <a:pPr marL="50800" indent="0" algn="ctr">
                  <a:buNone/>
                </a:pPr>
                <a:endParaRPr lang="en-US" dirty="0">
                  <a:solidFill>
                    <a:srgbClr val="F617EC"/>
                  </a:solidFill>
                </a:endParaRPr>
              </a:p>
              <a:p>
                <a:pPr marL="50800" indent="0" algn="ctr">
                  <a:buNone/>
                </a:pPr>
                <a:endParaRPr lang="en-US" dirty="0">
                  <a:solidFill>
                    <a:srgbClr val="F617EC"/>
                  </a:solidFill>
                </a:endParaRPr>
              </a:p>
              <a:p>
                <a:pPr marL="50800" indent="0" algn="ctr">
                  <a:buNone/>
                </a:pPr>
                <a:r>
                  <a:rPr lang="en-US" sz="3600" dirty="0">
                    <a:solidFill>
                      <a:srgbClr val="F617EC"/>
                    </a:solidFill>
                  </a:rPr>
                  <a:t>How fast can we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solidFill>
                              <a:srgbClr val="F617E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solidFill>
                              <a:srgbClr val="F617EC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sz="3600" i="1">
                            <a:solidFill>
                              <a:srgbClr val="F617EC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3600" i="1">
                        <a:solidFill>
                          <a:srgbClr val="F617EC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3600" i="1">
                        <a:solidFill>
                          <a:srgbClr val="F617EC"/>
                        </a:solidFill>
                        <a:latin typeface="Cambria Math" charset="0"/>
                      </a:rPr>
                      <m:t>𝑚𝑜𝑑</m:t>
                    </m:r>
                    <m:r>
                      <a:rPr lang="en-US" sz="3600" i="1">
                        <a:solidFill>
                          <a:srgbClr val="F617EC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3600" i="1">
                        <a:solidFill>
                          <a:srgbClr val="F617EC"/>
                        </a:solidFill>
                        <a:latin typeface="Cambria Math" charset="0"/>
                      </a:rPr>
                      <m:t>𝑚</m:t>
                    </m:r>
                    <m:r>
                      <a:rPr lang="en-US" sz="3600" i="1">
                        <a:solidFill>
                          <a:srgbClr val="F617EC"/>
                        </a:solidFill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sz="3600" i="1">
                            <a:solidFill>
                              <a:srgbClr val="F617E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rgbClr val="F617EC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3600" i="1">
                            <a:solidFill>
                              <a:srgbClr val="F617EC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3600" i="1">
                            <a:solidFill>
                              <a:srgbClr val="F617EC"/>
                            </a:solidFill>
                            <a:latin typeface="Cambria Math" charset="0"/>
                          </a:rPr>
                          <m:t>𝑚</m:t>
                        </m:r>
                        <m:r>
                          <a:rPr lang="en-US" sz="3600" i="1">
                            <a:solidFill>
                              <a:srgbClr val="F617EC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sz="3600" i="1">
                            <a:solidFill>
                              <a:srgbClr val="F617EC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</m:d>
                    <m:r>
                      <a:rPr lang="en-US" sz="3600" i="1">
                        <a:solidFill>
                          <a:srgbClr val="F617EC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?</m:t>
                    </m:r>
                  </m:oMath>
                </a14:m>
                <a:endParaRPr lang="en-US" sz="3600" dirty="0">
                  <a:solidFill>
                    <a:srgbClr val="F617EC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7744" y="1928656"/>
                <a:ext cx="10997484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8014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First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7744" y="1928656"/>
                <a:ext cx="10997484" cy="4351338"/>
              </a:xfrm>
            </p:spPr>
            <p:txBody>
              <a:bodyPr/>
              <a:lstStyle/>
              <a:p>
                <a:pPr marL="50800" indent="0" algn="ctr">
                  <a:buNone/>
                </a:pPr>
                <a:r>
                  <a:rPr lang="en-US" dirty="0">
                    <a:solidFill>
                      <a:srgbClr val="F617EC"/>
                    </a:solidFill>
                  </a:rPr>
                  <a:t>How fast can we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617E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617EC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F617EC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solidFill>
                          <a:srgbClr val="F617EC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F617EC"/>
                        </a:solidFill>
                        <a:latin typeface="Cambria Math" charset="0"/>
                      </a:rPr>
                      <m:t>𝑚𝑜𝑑</m:t>
                    </m:r>
                    <m:r>
                      <a:rPr lang="en-US" i="1">
                        <a:solidFill>
                          <a:srgbClr val="F617EC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F617EC"/>
                        </a:solidFill>
                        <a:latin typeface="Cambria Math" charset="0"/>
                      </a:rPr>
                      <m:t>𝑚</m:t>
                    </m:r>
                    <m:r>
                      <a:rPr lang="en-US" i="1">
                        <a:solidFill>
                          <a:srgbClr val="F617EC"/>
                        </a:solidFill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solidFill>
                              <a:srgbClr val="F617E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617EC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617EC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F617EC"/>
                            </a:solidFill>
                            <a:latin typeface="Cambria Math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F617EC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rgbClr val="F617EC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</m:d>
                    <m:r>
                      <a:rPr lang="en-US" i="1">
                        <a:solidFill>
                          <a:srgbClr val="F617EC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?</m:t>
                    </m:r>
                  </m:oMath>
                </a14:m>
                <a:endParaRPr lang="en-US" dirty="0">
                  <a:solidFill>
                    <a:srgbClr val="F617EC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Obviously, we can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groupChr>
                      <m:groupChrPr>
                        <m:chr m:val="⏟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×</m:t>
                        </m:r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×⋯×</m:t>
                        </m:r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groupChr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mod that large number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7744" y="1928656"/>
                <a:ext cx="10997484" cy="4351338"/>
              </a:xfrm>
              <a:blipFill>
                <a:blip r:embed="rId2"/>
                <a:stretch>
                  <a:fillRect l="-1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856229-CF72-C64A-9036-EDE77FDE1A98}"/>
                  </a:ext>
                </a:extLst>
              </p:cNvPr>
              <p:cNvSpPr txBox="1"/>
              <p:nvPr/>
            </p:nvSpPr>
            <p:spPr>
              <a:xfrm>
                <a:off x="6648995" y="3278777"/>
                <a:ext cx="64953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𝑡𝑖𝑚𝑒𝑠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856229-CF72-C64A-9036-EDE77FDE1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995" y="3278777"/>
                <a:ext cx="649537" cy="215444"/>
              </a:xfrm>
              <a:prstGeom prst="rect">
                <a:avLst/>
              </a:prstGeom>
              <a:blipFill>
                <a:blip r:embed="rId3"/>
                <a:stretch>
                  <a:fillRect l="-3846" r="-1923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609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First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7744" y="1928656"/>
                <a:ext cx="10997484" cy="4351338"/>
              </a:xfrm>
            </p:spPr>
            <p:txBody>
              <a:bodyPr/>
              <a:lstStyle/>
              <a:p>
                <a:pPr marL="50800" indent="0" algn="ctr">
                  <a:buNone/>
                </a:pPr>
                <a:r>
                  <a:rPr lang="en-US" dirty="0">
                    <a:solidFill>
                      <a:srgbClr val="F617EC"/>
                    </a:solidFill>
                  </a:rPr>
                  <a:t>How fast can we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617E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617EC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F617EC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solidFill>
                          <a:srgbClr val="F617EC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F617EC"/>
                        </a:solidFill>
                        <a:latin typeface="Cambria Math" charset="0"/>
                      </a:rPr>
                      <m:t>𝑚𝑜𝑑</m:t>
                    </m:r>
                    <m:r>
                      <a:rPr lang="en-US" i="1">
                        <a:solidFill>
                          <a:srgbClr val="F617EC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F617EC"/>
                        </a:solidFill>
                        <a:latin typeface="Cambria Math" charset="0"/>
                      </a:rPr>
                      <m:t>𝑚</m:t>
                    </m:r>
                    <m:r>
                      <a:rPr lang="en-US" i="1">
                        <a:solidFill>
                          <a:srgbClr val="F617EC"/>
                        </a:solidFill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solidFill>
                              <a:srgbClr val="F617E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617EC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617EC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F617EC"/>
                            </a:solidFill>
                            <a:latin typeface="Cambria Math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F617EC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rgbClr val="F617EC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</m:d>
                    <m:r>
                      <a:rPr lang="en-US" i="1">
                        <a:solidFill>
                          <a:srgbClr val="F617EC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?</m:t>
                    </m:r>
                  </m:oMath>
                </a14:m>
                <a:endParaRPr lang="en-US" dirty="0">
                  <a:solidFill>
                    <a:srgbClr val="F617EC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Obviously, we can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groupChr>
                      <m:groupChrPr>
                        <m:chr m:val="⏟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×</m:t>
                        </m:r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×⋯×</m:t>
                        </m:r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groupChr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mod that large number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r>
                  <a:rPr lang="en-US" dirty="0"/>
                  <a:t>Problems:</a:t>
                </a:r>
              </a:p>
              <a:p>
                <a:pPr lvl="1"/>
                <a:r>
                  <a:rPr lang="en-US" dirty="0">
                    <a:solidFill>
                      <a:srgbClr val="7030A0"/>
                    </a:solidFill>
                  </a:rPr>
                  <a:t>Arithmetic overflow in computation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chemeClr val="accent2"/>
                    </a:solidFill>
                  </a:rPr>
                  <a:t>Modding</a:t>
                </a:r>
                <a:r>
                  <a:rPr lang="en-US" dirty="0">
                    <a:solidFill>
                      <a:schemeClr val="accent2"/>
                    </a:solidFill>
                  </a:rPr>
                  <a:t> a large quantity</a:t>
                </a:r>
                <a:r>
                  <a:rPr lang="en-US" dirty="0"/>
                  <a:t> is tough on the FPU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7744" y="1928656"/>
                <a:ext cx="10997484" cy="4351338"/>
              </a:xfrm>
              <a:blipFill>
                <a:blip r:embed="rId2"/>
                <a:stretch>
                  <a:fillRect l="-1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856229-CF72-C64A-9036-EDE77FDE1A98}"/>
                  </a:ext>
                </a:extLst>
              </p:cNvPr>
              <p:cNvSpPr txBox="1"/>
              <p:nvPr/>
            </p:nvSpPr>
            <p:spPr>
              <a:xfrm>
                <a:off x="6648995" y="3278777"/>
                <a:ext cx="64953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𝑡𝑖𝑚𝑒𝑠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856229-CF72-C64A-9036-EDE77FDE1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995" y="3278777"/>
                <a:ext cx="649537" cy="215444"/>
              </a:xfrm>
              <a:prstGeom prst="rect">
                <a:avLst/>
              </a:prstGeom>
              <a:blipFill>
                <a:blip r:embed="rId3"/>
                <a:stretch>
                  <a:fillRect l="-3846" r="-1923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343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First problem, second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We could start 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 × 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 ×⋯× 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until the product becomes larger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, reduce and repeat until we’re done. 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endParaRPr lang="en-US" dirty="0"/>
              </a:p>
              <a:p>
                <a:pPr marL="514350" indent="-514350">
                  <a:buFont typeface="+mj-lt"/>
                  <a:buAutoNum type="arabicPeriod" startAt="2"/>
                </a:pPr>
                <a:endParaRPr lang="en-US" dirty="0"/>
              </a:p>
              <a:p>
                <a:pPr marL="514350" indent="-514350">
                  <a:buFont typeface="+mj-lt"/>
                  <a:buAutoNum type="arabicPeriod" startAt="2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r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467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First problem, second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We could start 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 × 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 ×⋯× 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until the product becomes larger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, reduce and repeat until we’re done. 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endParaRPr lang="en-US" dirty="0"/>
              </a:p>
              <a:p>
                <a:r>
                  <a:rPr lang="en-US" dirty="0"/>
                  <a:t>Problems:</a:t>
                </a:r>
              </a:p>
              <a:p>
                <a:pPr lvl="1"/>
                <a:r>
                  <a:rPr lang="en-US" dirty="0">
                    <a:solidFill>
                      <a:srgbClr val="7030A0"/>
                    </a:solidFill>
                  </a:rPr>
                  <a:t>Arithmetic overflow in computation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chemeClr val="accent2"/>
                    </a:solidFill>
                  </a:rPr>
                  <a:t>Modding</a:t>
                </a:r>
                <a:r>
                  <a:rPr lang="en-US" dirty="0">
                    <a:solidFill>
                      <a:schemeClr val="accent2"/>
                    </a:solidFill>
                  </a:rPr>
                  <a:t> a large quantity</a:t>
                </a:r>
                <a:r>
                  <a:rPr lang="en-US" dirty="0"/>
                  <a:t> is tough on the FPU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endParaRPr lang="en-US" dirty="0"/>
              </a:p>
              <a:p>
                <a:pPr marL="514350" indent="-514350">
                  <a:buFont typeface="+mj-lt"/>
                  <a:buAutoNum type="arabicPeriod" startAt="2"/>
                </a:pPr>
                <a:endParaRPr lang="en-US" dirty="0"/>
              </a:p>
              <a:p>
                <a:pPr marL="514350" indent="-514350">
                  <a:buFont typeface="+mj-lt"/>
                  <a:buAutoNum type="arabicPeriod" startAt="2"/>
                </a:pPr>
                <a:endParaRPr lang="en-US" dirty="0"/>
              </a:p>
              <a:p>
                <a:pPr marL="514350" indent="-514350">
                  <a:buFont typeface="+mj-lt"/>
                  <a:buAutoNum type="arabicPeriod" startAt="2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r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6F35D5-741C-C648-9320-1DE1B0DF0157}"/>
              </a:ext>
            </a:extLst>
          </p:cNvPr>
          <p:cNvCxnSpPr/>
          <p:nvPr/>
        </p:nvCxnSpPr>
        <p:spPr>
          <a:xfrm>
            <a:off x="1840523" y="3598985"/>
            <a:ext cx="5263662" cy="9378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D8FB3A-CF08-9946-AC42-DE48AED0A761}"/>
              </a:ext>
            </a:extLst>
          </p:cNvPr>
          <p:cNvCxnSpPr>
            <a:cxnSpLocks/>
          </p:cNvCxnSpPr>
          <p:nvPr/>
        </p:nvCxnSpPr>
        <p:spPr>
          <a:xfrm flipV="1">
            <a:off x="1840523" y="3399692"/>
            <a:ext cx="4478215" cy="113713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740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First problem, second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We could start 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 × 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 ×⋯× 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until the product becomes larger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, reduce and repeat until we’re done. 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endParaRPr lang="en-US" dirty="0"/>
              </a:p>
              <a:p>
                <a:r>
                  <a:rPr lang="en-US" dirty="0"/>
                  <a:t>Problems:</a:t>
                </a:r>
              </a:p>
              <a:p>
                <a:pPr lvl="1"/>
                <a:r>
                  <a:rPr lang="en-US" dirty="0">
                    <a:solidFill>
                      <a:srgbClr val="7030A0"/>
                    </a:solidFill>
                  </a:rPr>
                  <a:t>Arithmetic overflow in computation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chemeClr val="accent2"/>
                    </a:solidFill>
                  </a:rPr>
                  <a:t>Modding</a:t>
                </a:r>
                <a:r>
                  <a:rPr lang="en-US" dirty="0">
                    <a:solidFill>
                      <a:schemeClr val="accent2"/>
                    </a:solidFill>
                  </a:rPr>
                  <a:t> a large quantity</a:t>
                </a:r>
                <a:r>
                  <a:rPr lang="en-US" dirty="0"/>
                  <a:t> is tough on the FPU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Additionally, we have </a:t>
                </a:r>
                <a:r>
                  <a:rPr lang="en-US" dirty="0">
                    <a:solidFill>
                      <a:srgbClr val="0070C0"/>
                    </a:solidFill>
                  </a:rPr>
                  <a:t>another nice property…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endParaRPr lang="en-US" dirty="0"/>
              </a:p>
              <a:p>
                <a:pPr marL="514350" indent="-514350">
                  <a:buFont typeface="+mj-lt"/>
                  <a:buAutoNum type="arabicPeriod" startAt="2"/>
                </a:pPr>
                <a:endParaRPr lang="en-US" dirty="0"/>
              </a:p>
              <a:p>
                <a:pPr marL="514350" indent="-514350">
                  <a:buFont typeface="+mj-lt"/>
                  <a:buAutoNum type="arabicPeriod" startAt="2"/>
                </a:pPr>
                <a:endParaRPr lang="en-US" dirty="0"/>
              </a:p>
              <a:p>
                <a:pPr marL="514350" indent="-514350">
                  <a:buFont typeface="+mj-lt"/>
                  <a:buAutoNum type="arabicPeriod" startAt="2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r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6F35D5-741C-C648-9320-1DE1B0DF0157}"/>
              </a:ext>
            </a:extLst>
          </p:cNvPr>
          <p:cNvCxnSpPr/>
          <p:nvPr/>
        </p:nvCxnSpPr>
        <p:spPr>
          <a:xfrm>
            <a:off x="1840523" y="3598985"/>
            <a:ext cx="5263662" cy="9378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D8FB3A-CF08-9946-AC42-DE48AED0A761}"/>
              </a:ext>
            </a:extLst>
          </p:cNvPr>
          <p:cNvCxnSpPr>
            <a:cxnSpLocks/>
          </p:cNvCxnSpPr>
          <p:nvPr/>
        </p:nvCxnSpPr>
        <p:spPr>
          <a:xfrm flipV="1">
            <a:off x="1840523" y="3399692"/>
            <a:ext cx="4478215" cy="113713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614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First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fast can we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617E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617EC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617EC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F617EC"/>
                        </a:solidFill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617EC"/>
                        </a:solidFill>
                        <a:latin typeface="Cambria Math" charset="0"/>
                      </a:rPr>
                      <m:t>𝑚𝑜𝑑</m:t>
                    </m:r>
                    <m:r>
                      <a:rPr lang="en-US" b="0" i="1" smtClean="0">
                        <a:solidFill>
                          <a:srgbClr val="F617EC"/>
                        </a:solidFill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617EC"/>
                        </a:solidFill>
                        <a:latin typeface="Cambria Math" charset="0"/>
                      </a:rPr>
                      <m:t>𝑚</m:t>
                    </m:r>
                    <m:r>
                      <a:rPr lang="en-US" b="0" i="1" smtClean="0">
                        <a:solidFill>
                          <a:srgbClr val="F617EC"/>
                        </a:solidFill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61484" y="3221149"/>
                <a:ext cx="1648178" cy="7789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We always need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steps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84" y="3221149"/>
                <a:ext cx="1648178" cy="778933"/>
              </a:xfrm>
              <a:prstGeom prst="rect">
                <a:avLst/>
              </a:prstGeom>
              <a:blipFill rotWithShape="0"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67448" y="3221148"/>
                <a:ext cx="1872287" cy="778933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We can do it in roughly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/>
                  <a:t> steps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448" y="3221148"/>
                <a:ext cx="1872287" cy="778933"/>
              </a:xfrm>
              <a:prstGeom prst="rect">
                <a:avLst/>
              </a:prstGeom>
              <a:blipFill rotWithShape="0">
                <a:blip r:embed="rId4"/>
                <a:stretch>
                  <a:fillRect b="-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988676" y="3221150"/>
                <a:ext cx="2060620" cy="77893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We can do it in roughly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charset="0"/>
                      </a:rPr>
                      <m:t>log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steps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676" y="3221150"/>
                <a:ext cx="2060620" cy="778931"/>
              </a:xfrm>
              <a:prstGeom prst="rect">
                <a:avLst/>
              </a:prstGeom>
              <a:blipFill rotWithShape="0">
                <a:blip r:embed="rId5"/>
                <a:stretch>
                  <a:fillRect b="-3077"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8598237" y="3221148"/>
            <a:ext cx="1648178" cy="778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Something Else</a:t>
            </a:r>
          </a:p>
        </p:txBody>
      </p:sp>
    </p:spTree>
    <p:extLst>
      <p:ext uri="{BB962C8B-B14F-4D97-AF65-F5344CB8AC3E}">
        <p14:creationId xmlns:p14="http://schemas.microsoft.com/office/powerpoint/2010/main" val="2238361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214" t="-223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First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fast can we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𝑚𝑜𝑑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61484" y="3221149"/>
                <a:ext cx="1648178" cy="7789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We always need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steps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84" y="3221149"/>
                <a:ext cx="1648178" cy="778933"/>
              </a:xfrm>
              <a:prstGeom prst="rect">
                <a:avLst/>
              </a:prstGeom>
              <a:blipFill rotWithShape="0"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67448" y="3221148"/>
                <a:ext cx="1872287" cy="778933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We can do it in roughly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/>
                  <a:t> steps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448" y="3221148"/>
                <a:ext cx="1872287" cy="778933"/>
              </a:xfrm>
              <a:prstGeom prst="rect">
                <a:avLst/>
              </a:prstGeom>
              <a:blipFill rotWithShape="0">
                <a:blip r:embed="rId4"/>
                <a:stretch>
                  <a:fillRect b="-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988676" y="3221150"/>
                <a:ext cx="2060620" cy="77893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We can do it in roughly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log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steps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676" y="3221150"/>
                <a:ext cx="2060620" cy="778931"/>
              </a:xfrm>
              <a:prstGeom prst="rect">
                <a:avLst/>
              </a:prstGeom>
              <a:blipFill rotWithShape="0">
                <a:blip r:embed="rId5"/>
                <a:stretch>
                  <a:fillRect t="-769" b="-47692"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8598237" y="3221148"/>
            <a:ext cx="1648178" cy="778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Something Else</a:t>
            </a:r>
          </a:p>
        </p:txBody>
      </p:sp>
      <p:sp>
        <p:nvSpPr>
          <p:cNvPr id="8" name="Oval 7"/>
          <p:cNvSpPr/>
          <p:nvPr/>
        </p:nvSpPr>
        <p:spPr>
          <a:xfrm>
            <a:off x="5808372" y="2936383"/>
            <a:ext cx="2472743" cy="13780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90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64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𝑚𝑜𝑑</m:t>
                    </m:r>
                    <m:r>
                      <a:rPr lang="en-US" b="0" i="1" smtClean="0">
                        <a:latin typeface="Cambria Math" charset="0"/>
                      </a:rPr>
                      <m:t> 99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64</m:t>
                        </m:r>
                      </m:e>
                    </m:func>
                    <m:r>
                      <a:rPr lang="en-US" b="0" i="1" dirty="0" smtClean="0">
                        <a:latin typeface="Cambria Math" charset="0"/>
                      </a:rPr>
                      <m:t>=6</m:t>
                    </m:r>
                  </m:oMath>
                </a14:m>
                <a:r>
                  <a:rPr lang="en-US" dirty="0"/>
                  <a:t> steps.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724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64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𝑚𝑜𝑑</m:t>
                    </m:r>
                    <m:r>
                      <a:rPr lang="en-US" b="0" i="1" smtClean="0">
                        <a:latin typeface="Cambria Math" charset="0"/>
                      </a:rPr>
                      <m:t> 99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64</m:t>
                        </m:r>
                      </m:e>
                    </m:func>
                    <m:r>
                      <a:rPr lang="en-US" b="0" i="1" dirty="0" smtClean="0">
                        <a:latin typeface="Cambria Math" charset="0"/>
                      </a:rPr>
                      <m:t>=6</m:t>
                    </m:r>
                  </m:oMath>
                </a14:m>
                <a:r>
                  <a:rPr lang="en-US" dirty="0"/>
                  <a:t> steps.</a:t>
                </a:r>
              </a:p>
              <a:p>
                <a:r>
                  <a:rPr lang="en-US" dirty="0"/>
                  <a:t>All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≡</m:t>
                    </m:r>
                  </m:oMath>
                </a14:m>
                <a:r>
                  <a:rPr lang="en-US" dirty="0"/>
                  <a:t> are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≡ </m:t>
                    </m:r>
                  </m:oMath>
                </a14:m>
                <a:r>
                  <a:rPr lang="en-US" dirty="0"/>
                  <a:t> (mod 99).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4043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64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𝑚𝑜𝑑</m:t>
                    </m:r>
                    <m:r>
                      <a:rPr lang="en-US" b="0" i="1" smtClean="0">
                        <a:latin typeface="Cambria Math" charset="0"/>
                      </a:rPr>
                      <m:t> 99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64</m:t>
                        </m:r>
                      </m:e>
                    </m:func>
                    <m:r>
                      <a:rPr lang="en-US" b="0" i="1" dirty="0" smtClean="0">
                        <a:latin typeface="Cambria Math" charset="0"/>
                      </a:rPr>
                      <m:t>=6</m:t>
                    </m:r>
                  </m:oMath>
                </a14:m>
                <a:r>
                  <a:rPr lang="en-US" dirty="0"/>
                  <a:t> steps.</a:t>
                </a:r>
              </a:p>
              <a:p>
                <a:r>
                  <a:rPr lang="en-US" dirty="0"/>
                  <a:t>All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≡</m:t>
                    </m:r>
                  </m:oMath>
                </a14:m>
                <a:r>
                  <a:rPr lang="en-US" dirty="0"/>
                  <a:t> are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≡ </m:t>
                    </m:r>
                  </m:oMath>
                </a14:m>
                <a:r>
                  <a:rPr lang="en-US" dirty="0"/>
                  <a:t> (mod 99).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1</m:t>
                            </m:r>
                          </m:sup>
                        </m:sSup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9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06425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64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𝑚𝑜𝑑</m:t>
                    </m:r>
                    <m:r>
                      <a:rPr lang="en-US" b="0" i="1" smtClean="0">
                        <a:latin typeface="Cambria Math" charset="0"/>
                      </a:rPr>
                      <m:t> 99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64</m:t>
                        </m:r>
                      </m:e>
                    </m:func>
                    <m:r>
                      <a:rPr lang="en-US" b="0" i="1" dirty="0" smtClean="0">
                        <a:latin typeface="Cambria Math" charset="0"/>
                      </a:rPr>
                      <m:t>=6</m:t>
                    </m:r>
                  </m:oMath>
                </a14:m>
                <a:r>
                  <a:rPr lang="en-US" dirty="0"/>
                  <a:t> steps.</a:t>
                </a:r>
              </a:p>
              <a:p>
                <a:r>
                  <a:rPr lang="en-US" dirty="0"/>
                  <a:t>All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≡</m:t>
                    </m:r>
                  </m:oMath>
                </a14:m>
                <a:r>
                  <a:rPr lang="en-US" dirty="0"/>
                  <a:t> are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≡ </m:t>
                    </m:r>
                  </m:oMath>
                </a14:m>
                <a:r>
                  <a:rPr lang="en-US" dirty="0"/>
                  <a:t> (mod 99).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1</m:t>
                            </m:r>
                          </m:sup>
                        </m:sSup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9</m:t>
                    </m:r>
                  </m:oMath>
                </a14:m>
                <a:endParaRPr lang="en-US" b="0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9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81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2077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64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𝑚𝑜𝑑</m:t>
                    </m:r>
                    <m:r>
                      <a:rPr lang="en-US" b="0" i="1" smtClean="0">
                        <a:latin typeface="Cambria Math" charset="0"/>
                      </a:rPr>
                      <m:t> 99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64</m:t>
                        </m:r>
                      </m:e>
                    </m:func>
                    <m:r>
                      <a:rPr lang="en-US" b="0" i="1" dirty="0" smtClean="0">
                        <a:latin typeface="Cambria Math" charset="0"/>
                      </a:rPr>
                      <m:t>=6</m:t>
                    </m:r>
                  </m:oMath>
                </a14:m>
                <a:r>
                  <a:rPr lang="en-US" dirty="0"/>
                  <a:t> steps.</a:t>
                </a:r>
              </a:p>
              <a:p>
                <a:r>
                  <a:rPr lang="en-US" dirty="0"/>
                  <a:t>All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≡</m:t>
                    </m:r>
                  </m:oMath>
                </a14:m>
                <a:r>
                  <a:rPr lang="en-US" dirty="0"/>
                  <a:t> are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≡ </m:t>
                    </m:r>
                  </m:oMath>
                </a14:m>
                <a:r>
                  <a:rPr lang="en-US" dirty="0"/>
                  <a:t> (mod 99).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1</m:t>
                            </m:r>
                          </m:sup>
                        </m:sSup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9</m:t>
                    </m:r>
                  </m:oMath>
                </a14:m>
                <a:endParaRPr lang="en-US" b="0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9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81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81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27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6380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64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𝑚𝑜𝑑</m:t>
                    </m:r>
                    <m:r>
                      <a:rPr lang="en-US" b="0" i="1" smtClean="0">
                        <a:latin typeface="Cambria Math" charset="0"/>
                      </a:rPr>
                      <m:t> 99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64</m:t>
                        </m:r>
                      </m:e>
                    </m:func>
                    <m:r>
                      <a:rPr lang="en-US" b="0" i="1" dirty="0" smtClean="0">
                        <a:latin typeface="Cambria Math" charset="0"/>
                      </a:rPr>
                      <m:t>=6</m:t>
                    </m:r>
                  </m:oMath>
                </a14:m>
                <a:r>
                  <a:rPr lang="en-US" dirty="0"/>
                  <a:t> steps.</a:t>
                </a:r>
              </a:p>
              <a:p>
                <a:r>
                  <a:rPr lang="en-US" dirty="0"/>
                  <a:t>All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≡</m:t>
                    </m:r>
                  </m:oMath>
                </a14:m>
                <a:r>
                  <a:rPr lang="en-US" dirty="0"/>
                  <a:t> are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≡ </m:t>
                    </m:r>
                  </m:oMath>
                </a14:m>
                <a:r>
                  <a:rPr lang="en-US" dirty="0"/>
                  <a:t> (mod 99).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1</m:t>
                            </m:r>
                          </m:sup>
                        </m:sSup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9</m:t>
                    </m:r>
                  </m:oMath>
                </a14:m>
                <a:endParaRPr lang="en-US" b="0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9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81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81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27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4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27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36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7992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64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𝑚𝑜𝑑</m:t>
                    </m:r>
                    <m:r>
                      <a:rPr lang="en-US" b="0" i="1" smtClean="0">
                        <a:latin typeface="Cambria Math" charset="0"/>
                      </a:rPr>
                      <m:t> 99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64</m:t>
                        </m:r>
                      </m:e>
                    </m:func>
                    <m:r>
                      <a:rPr lang="en-US" b="0" i="1" dirty="0" smtClean="0">
                        <a:latin typeface="Cambria Math" charset="0"/>
                      </a:rPr>
                      <m:t>=6</m:t>
                    </m:r>
                  </m:oMath>
                </a14:m>
                <a:r>
                  <a:rPr lang="en-US" dirty="0"/>
                  <a:t> steps.</a:t>
                </a:r>
              </a:p>
              <a:p>
                <a:r>
                  <a:rPr lang="en-US" dirty="0"/>
                  <a:t>All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≡</m:t>
                    </m:r>
                  </m:oMath>
                </a14:m>
                <a:r>
                  <a:rPr lang="en-US" dirty="0"/>
                  <a:t> are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≡ </m:t>
                    </m:r>
                  </m:oMath>
                </a14:m>
                <a:r>
                  <a:rPr lang="en-US" dirty="0"/>
                  <a:t> (mod 99).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1</m:t>
                            </m:r>
                          </m:sup>
                        </m:sSup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9</m:t>
                    </m:r>
                  </m:oMath>
                </a14:m>
                <a:endParaRPr lang="en-US" b="0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9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81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81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27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4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27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36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5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36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9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684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64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𝑚𝑜𝑑</m:t>
                    </m:r>
                    <m:r>
                      <a:rPr lang="en-US" b="0" i="1" smtClean="0">
                        <a:latin typeface="Cambria Math" charset="0"/>
                      </a:rPr>
                      <m:t> 99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64</m:t>
                        </m:r>
                      </m:e>
                    </m:func>
                    <m:r>
                      <a:rPr lang="en-US" b="0" i="1" dirty="0" smtClean="0">
                        <a:latin typeface="Cambria Math" charset="0"/>
                      </a:rPr>
                      <m:t>=6</m:t>
                    </m:r>
                  </m:oMath>
                </a14:m>
                <a:r>
                  <a:rPr lang="en-US" dirty="0"/>
                  <a:t> steps.</a:t>
                </a:r>
              </a:p>
              <a:p>
                <a:r>
                  <a:rPr lang="en-US" dirty="0"/>
                  <a:t>All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≡</m:t>
                    </m:r>
                  </m:oMath>
                </a14:m>
                <a:r>
                  <a:rPr lang="en-US" dirty="0"/>
                  <a:t> are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≡ </m:t>
                    </m:r>
                  </m:oMath>
                </a14:m>
                <a:r>
                  <a:rPr lang="en-US" dirty="0"/>
                  <a:t> (mod 99).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1</m:t>
                            </m:r>
                          </m:sup>
                        </m:sSup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9</m:t>
                    </m:r>
                  </m:oMath>
                </a14:m>
                <a:endParaRPr lang="en-US" b="0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9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81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81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27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4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27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36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5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36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9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e>
                      <m:sup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6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9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r>
                      <a:rPr lang="en-US" b="0" i="1" smtClean="0">
                        <a:latin typeface="Cambria Math" charset="0"/>
                      </a:rPr>
                      <m:t>81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7401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64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𝑚𝑜𝑑</m:t>
                    </m:r>
                    <m:r>
                      <a:rPr lang="en-US" b="0" i="1" smtClean="0">
                        <a:latin typeface="Cambria Math" charset="0"/>
                      </a:rPr>
                      <m:t> 99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64</m:t>
                        </m:r>
                      </m:e>
                    </m:func>
                    <m:r>
                      <a:rPr lang="en-US" b="0" i="1" dirty="0" smtClean="0">
                        <a:latin typeface="Cambria Math" charset="0"/>
                      </a:rPr>
                      <m:t>=6</m:t>
                    </m:r>
                  </m:oMath>
                </a14:m>
                <a:r>
                  <a:rPr lang="en-US" dirty="0"/>
                  <a:t> steps.</a:t>
                </a:r>
              </a:p>
              <a:p>
                <a:r>
                  <a:rPr lang="en-US" dirty="0"/>
                  <a:t>All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≡</m:t>
                    </m:r>
                  </m:oMath>
                </a14:m>
                <a:r>
                  <a:rPr lang="en-US" dirty="0"/>
                  <a:t> are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≡ </m:t>
                    </m:r>
                  </m:oMath>
                </a14:m>
                <a:r>
                  <a:rPr lang="en-US" dirty="0"/>
                  <a:t> (mod 99).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1</m:t>
                            </m:r>
                          </m:sup>
                        </m:sSup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9</m:t>
                    </m:r>
                  </m:oMath>
                </a14:m>
                <a:endParaRPr lang="en-US" b="0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9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81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81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27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4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27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36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5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36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9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e>
                      <m:sup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6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9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r>
                      <a:rPr lang="en-US" b="0" i="1" smtClean="0">
                        <a:latin typeface="Cambria Math" charset="0"/>
                      </a:rPr>
                      <m:t>81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Aha!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64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6</m:t>
                            </m:r>
                          </m:sup>
                        </m:sSup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≡81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974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Properties of congruence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7"/>
          <p:cNvSpPr txBox="1">
            <a:spLocks noGrp="1"/>
          </p:cNvSpPr>
          <p:nvPr>
            <p:ph type="body" idx="1"/>
          </p:nvPr>
        </p:nvSpPr>
        <p:spPr>
          <a:xfrm>
            <a:off x="838200" y="1834334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214" t="-237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Good news, bad news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Good news: By using </a:t>
                </a:r>
                <a:r>
                  <a:rPr lang="en-US" dirty="0">
                    <a:solidFill>
                      <a:srgbClr val="FF0000"/>
                    </a:solidFill>
                  </a:rPr>
                  <a:t>repeated squaring</a:t>
                </a:r>
                <a:r>
                  <a:rPr lang="en-US" dirty="0"/>
                  <a:t>, can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p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𝑚𝑜𝑑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quickly (roughly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ℓ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p>
                      </m:e>
                    </m:func>
                  </m:oMath>
                </a14:m>
                <a:r>
                  <a:rPr lang="en-US" dirty="0"/>
                  <a:t> steps)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Bad news: What if our </a:t>
                </a:r>
                <a:r>
                  <a:rPr lang="en-US" dirty="0">
                    <a:solidFill>
                      <a:schemeClr val="accent5"/>
                    </a:solidFill>
                  </a:rPr>
                  <a:t>exponent </a:t>
                </a:r>
                <a:r>
                  <a:rPr lang="en-US" dirty="0"/>
                  <a:t>is </a:t>
                </a:r>
                <a:r>
                  <a:rPr lang="en-US" b="1" dirty="0"/>
                  <a:t>not</a:t>
                </a:r>
                <a:r>
                  <a:rPr lang="en-US" dirty="0"/>
                  <a:t> a power of 2?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386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617EC"/>
                            </a:solidFill>
                            <a:latin typeface="Cambria Math" charset="0"/>
                          </a:rPr>
                          <m:t>27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𝑚𝑜𝑑</m:t>
                    </m:r>
                    <m:r>
                      <a:rPr lang="en-US" b="0" i="1" smtClean="0">
                        <a:latin typeface="Cambria Math" charset="0"/>
                      </a:rPr>
                      <m:t> 99</m:t>
                    </m:r>
                  </m:oMath>
                </a14:m>
                <a:r>
                  <a:rPr lang="en-US" dirty="0"/>
                  <a:t> with the same method</a:t>
                </a:r>
              </a:p>
              <a:p>
                <a:r>
                  <a:rPr lang="en-US" dirty="0"/>
                  <a:t>All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≡</m:t>
                    </m:r>
                  </m:oMath>
                </a14:m>
                <a:r>
                  <a:rPr lang="en-US" dirty="0"/>
                  <a:t> are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≡ </m:t>
                    </m:r>
                  </m:oMath>
                </a14:m>
                <a:r>
                  <a:rPr lang="en-US" dirty="0"/>
                  <a:t> (mod 99).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3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r>
                      <a:rPr lang="en-US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9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9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≡81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81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27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4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3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27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36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27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16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×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×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×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36</m:t>
                    </m:r>
                    <m:r>
                      <a:rPr lang="en-US" b="0" i="1" smtClean="0">
                        <a:latin typeface="Cambria Math" charset="0"/>
                      </a:rPr>
                      <m:t> ×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27</m:t>
                    </m:r>
                    <m:r>
                      <a:rPr lang="en-US" b="0" i="1" smtClean="0">
                        <a:latin typeface="Cambria Math" charset="0"/>
                      </a:rPr>
                      <m:t> × 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9</m:t>
                    </m:r>
                    <m:r>
                      <a:rPr lang="en-US" b="0" i="1" smtClean="0">
                        <a:latin typeface="Cambria Math" charset="0"/>
                      </a:rPr>
                      <m:t> × 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3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126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(contd.)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600" dirty="0"/>
                  <a:t>To avoid large numbers, reduce product as you go:</a:t>
                </a:r>
              </a:p>
              <a:p>
                <a:endParaRPr lang="en-US" sz="36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sz="3200" i="1">
                            <a:latin typeface="Cambria Math" charset="0"/>
                          </a:rPr>
                          <m:t>27</m:t>
                        </m:r>
                      </m:sup>
                    </m:sSup>
                    <m:r>
                      <a:rPr lang="en-US" sz="32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sz="3200" i="1">
                            <a:latin typeface="Cambria Math" charset="0"/>
                          </a:rPr>
                          <m:t>16</m:t>
                        </m:r>
                      </m:sup>
                    </m:sSup>
                    <m:r>
                      <a:rPr lang="en-US" sz="3200" i="1">
                        <a:latin typeface="Cambria Math" charset="0"/>
                      </a:rPr>
                      <m:t> × 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sz="3200" i="1">
                            <a:latin typeface="Cambria Math" charset="0"/>
                          </a:rPr>
                          <m:t>8</m:t>
                        </m:r>
                      </m:sup>
                    </m:sSup>
                    <m:r>
                      <a:rPr lang="en-US" sz="3200" i="1">
                        <a:latin typeface="Cambria Math" charset="0"/>
                      </a:rPr>
                      <m:t> × 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sz="32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3200" i="1">
                        <a:latin typeface="Cambria Math" charset="0"/>
                      </a:rPr>
                      <m:t> × 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sz="3200" i="1"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sz="3200" i="1">
                        <a:latin typeface="Cambria Math" charset="0"/>
                      </a:rPr>
                      <m:t>≡</m:t>
                    </m:r>
                    <m:r>
                      <a:rPr lang="en-US" sz="3200" i="1">
                        <a:solidFill>
                          <a:srgbClr val="FF0000"/>
                        </a:solidFill>
                        <a:latin typeface="Cambria Math" charset="0"/>
                      </a:rPr>
                      <m:t>36</m:t>
                    </m:r>
                    <m:r>
                      <a:rPr lang="en-US" sz="3200" i="1">
                        <a:latin typeface="Cambria Math" charset="0"/>
                      </a:rPr>
                      <m:t> × </m:t>
                    </m:r>
                    <m:r>
                      <a:rPr lang="en-US" sz="3200" i="1">
                        <a:solidFill>
                          <a:srgbClr val="0070C0"/>
                        </a:solidFill>
                        <a:latin typeface="Cambria Math" charset="0"/>
                      </a:rPr>
                      <m:t>27</m:t>
                    </m:r>
                    <m:r>
                      <a:rPr lang="en-US" sz="3200" i="1">
                        <a:latin typeface="Cambria Math" charset="0"/>
                      </a:rPr>
                      <m:t> × </m:t>
                    </m:r>
                    <m:r>
                      <a:rPr lang="en-US" sz="3200" i="1">
                        <a:solidFill>
                          <a:schemeClr val="accent6"/>
                        </a:solidFill>
                        <a:latin typeface="Cambria Math" charset="0"/>
                      </a:rPr>
                      <m:t>9</m:t>
                    </m:r>
                    <m:r>
                      <a:rPr lang="en-US" sz="3200" i="1">
                        <a:latin typeface="Cambria Math" charset="0"/>
                      </a:rPr>
                      <m:t> × </m:t>
                    </m:r>
                    <m:r>
                      <a:rPr lang="en-US" sz="3200" i="1">
                        <a:solidFill>
                          <a:schemeClr val="accent2"/>
                        </a:solidFill>
                        <a:latin typeface="Cambria Math" charset="0"/>
                      </a:rPr>
                      <m:t>3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≡</m:t>
                    </m:r>
                  </m:oMath>
                </a14:m>
                <a:endParaRPr lang="en-US" sz="3200" b="0" dirty="0">
                  <a:solidFill>
                    <a:schemeClr val="tx1"/>
                  </a:solidFill>
                </a:endParaRPr>
              </a:p>
              <a:p>
                <a:endParaRPr lang="en-US" sz="32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solidFill>
                                <a:srgbClr val="FF89F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36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 × 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27</m:t>
                          </m:r>
                          <m:r>
                            <a:rPr lang="en-US" sz="3200" i="1" smtClean="0"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3200" i="1">
                          <a:latin typeface="Cambria Math" charset="0"/>
                        </a:rPr>
                        <m:t>× 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9F0D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9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 × </m:t>
                          </m:r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3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≡</m:t>
                      </m:r>
                      <m:r>
                        <a:rPr lang="en-US" sz="3200" b="0" i="1" smtClean="0">
                          <a:solidFill>
                            <a:srgbClr val="FF00FF"/>
                          </a:solidFill>
                          <a:latin typeface="Cambria Math" charset="0"/>
                        </a:rPr>
                        <m:t>81</m:t>
                      </m:r>
                      <m:r>
                        <a:rPr lang="en-US" sz="3200" b="0" i="1" smtClean="0">
                          <a:latin typeface="Cambria Math" charset="0"/>
                        </a:rPr>
                        <m:t> × </m:t>
                      </m:r>
                      <m:r>
                        <a:rPr lang="en-US" sz="3200" b="0" i="1" smtClean="0">
                          <a:solidFill>
                            <a:srgbClr val="9F0DFF"/>
                          </a:solidFill>
                          <a:latin typeface="Cambria Math" charset="0"/>
                        </a:rPr>
                        <m:t>27</m:t>
                      </m:r>
                      <m:r>
                        <a:rPr lang="en-US" sz="3200" b="0" i="1" smtClean="0">
                          <a:latin typeface="Cambria Math" charset="0"/>
                        </a:rPr>
                        <m:t>≡9</m:t>
                      </m:r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2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2983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62195-7B1B-E349-A495-5DB454F2C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0CC4B53-07EF-AF4A-9B30-8CED416157C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Solve the following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please!</a:t>
                </a:r>
              </a:p>
              <a:p>
                <a:endParaRPr lang="en-US" dirty="0"/>
              </a:p>
              <a:p>
                <a:pPr marL="508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117)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0CC4B53-07EF-AF4A-9B30-8CED416157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413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34851" y="365125"/>
                <a:ext cx="11462197" cy="1325563"/>
              </a:xfrm>
            </p:spPr>
            <p:txBody>
              <a:bodyPr/>
              <a:lstStyle/>
              <a:p>
                <a:pPr algn="ctr"/>
                <a:r>
                  <a:rPr lang="en-US"/>
                  <a:t>Algorithm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𝑚𝑜𝑑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 in </a:t>
                </a:r>
                <a:r>
                  <a:rPr lang="en-US" dirty="0" err="1"/>
                  <a:t>log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steps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34851" y="365125"/>
                <a:ext cx="11462197" cy="1325563"/>
              </a:xfrm>
              <a:blipFill rotWithShape="0">
                <a:blip r:embed="rId2"/>
                <a:stretch>
                  <a:fillRect l="-904" r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Step 1: 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+…+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𝑟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  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&lt;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&lt;…&lt;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Step 2: 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+…+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</m:sup>
                        </m:sSup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×…×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</m:sup>
                        </m:sSup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Step 3: Use </a:t>
                </a:r>
                <a:r>
                  <a:rPr lang="en-US" dirty="0">
                    <a:solidFill>
                      <a:srgbClr val="FF0000"/>
                    </a:solidFill>
                  </a:rPr>
                  <a:t>repeated squaring </a:t>
                </a:r>
                <a:r>
                  <a:rPr lang="en-US" dirty="0"/>
                  <a:t>to compute: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sup>
                          </m:sSup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p>
                          </m:sSup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, …,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</m:sSup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𝑚𝑜𝑑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</m:sup>
                        </m:sSup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𝑚𝑜𝑑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Step 4: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sup>
                    </m:sSup>
                    <m:r>
                      <a:rPr lang="en-US" i="1">
                        <a:latin typeface="Cambria Math" charset="0"/>
                      </a:rPr>
                      <m:t>×…×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 mod m reducing when necessary to avoid large numbers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779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key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6519" y="1825625"/>
                <a:ext cx="11603864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 key step is Step #3: Use repeated squaring to compute: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sup>
                          </m:sSup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,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p>
                          </m:sSup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, …,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</m:sSup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𝑚𝑜𝑑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charset="0"/>
                      </a:rPr>
                      <m:t>≡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𝑚𝑜𝑑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When 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 mod m, </a:t>
                </a:r>
                <a:r>
                  <a:rPr lang="en-US" dirty="0">
                    <a:solidFill>
                      <a:srgbClr val="FF0000"/>
                    </a:solidFill>
                  </a:rPr>
                  <a:t>already have </a:t>
                </a:r>
                <a:r>
                  <a:rPr lang="en-US" dirty="0"/>
                  <a:t>computed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𝑚𝑜𝑑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Note that all numbers are below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because we reduce mod m every step of the way</a:t>
                </a:r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unit cost</a:t>
                </a:r>
                <a:r>
                  <a:rPr lang="en-US" dirty="0"/>
                  <a:t> and </a:t>
                </a:r>
                <a:r>
                  <a:rPr lang="en-US" b="1" dirty="0"/>
                  <a:t>anything mod m </a:t>
                </a:r>
                <a:r>
                  <a:rPr lang="en-US" dirty="0"/>
                  <a:t>is also unit cost!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6519" y="1825625"/>
                <a:ext cx="11603864" cy="4351338"/>
              </a:xfrm>
              <a:blipFill rotWithShape="0">
                <a:blip r:embed="rId2"/>
                <a:stretch>
                  <a:fillRect l="-945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036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Second problem: Greatest Common Divisor (GCD)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≠0</m:t>
                        </m:r>
                      </m:sup>
                    </m:sSup>
                  </m:oMath>
                </a14:m>
                <a:r>
                  <a:rPr lang="en-US" dirty="0"/>
                  <a:t>, then the GCD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largest </a:t>
                </a:r>
                <a:r>
                  <a:rPr lang="en-US" dirty="0"/>
                  <a:t>non-zero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 |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FF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00FF"/>
                        </a:solidFill>
                        <a:latin typeface="Cambria Math" charset="0"/>
                      </a:rPr>
                      <m:t> | </m:t>
                    </m:r>
                    <m:r>
                      <a:rPr lang="en-US" b="0" i="1" smtClean="0">
                        <a:solidFill>
                          <a:srgbClr val="FF00FF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68329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Second problem: Greatest Common Divisor (GCD)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≠0</m:t>
                        </m:r>
                      </m:sup>
                    </m:sSup>
                  </m:oMath>
                </a14:m>
                <a:r>
                  <a:rPr lang="en-US" dirty="0"/>
                  <a:t>, then the GCD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largest </a:t>
                </a:r>
                <a:r>
                  <a:rPr lang="en-US" dirty="0"/>
                  <a:t>non-zero integer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 |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FF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rgbClr val="FF00FF"/>
                        </a:solidFill>
                        <a:latin typeface="Cambria Math" charset="0"/>
                      </a:rPr>
                      <m:t> | </m:t>
                    </m:r>
                    <m:r>
                      <a:rPr lang="en-US" i="1">
                        <a:solidFill>
                          <a:srgbClr val="FF00FF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rgbClr val="FF00FF"/>
                  </a:solidFill>
                </a:endParaRPr>
              </a:p>
              <a:p>
                <a:r>
                  <a:rPr lang="en-US" dirty="0"/>
                  <a:t>What is the GCD of</a:t>
                </a:r>
                <a:r>
                  <a:rPr lang="mr-IN" dirty="0"/>
                  <a:t>…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10</m:t>
                    </m:r>
                  </m:oMath>
                </a14:m>
                <a:r>
                  <a:rPr lang="en-US" dirty="0"/>
                  <a:t> and 15? </a:t>
                </a:r>
                <a:endParaRPr lang="en-US" i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0749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Second problem: Greatest Common Divisor (GCD)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≠0</m:t>
                        </m:r>
                      </m:sup>
                    </m:sSup>
                  </m:oMath>
                </a14:m>
                <a:r>
                  <a:rPr lang="en-US" dirty="0"/>
                  <a:t>, then the GCD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largest </a:t>
                </a:r>
                <a:r>
                  <a:rPr lang="en-US" dirty="0"/>
                  <a:t>non-zero integer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 |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FF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rgbClr val="FF00FF"/>
                        </a:solidFill>
                        <a:latin typeface="Cambria Math" charset="0"/>
                      </a:rPr>
                      <m:t> | </m:t>
                    </m:r>
                    <m:r>
                      <a:rPr lang="en-US" i="1">
                        <a:solidFill>
                          <a:srgbClr val="FF00FF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rgbClr val="FF00FF"/>
                  </a:solidFill>
                </a:endParaRPr>
              </a:p>
              <a:p>
                <a:r>
                  <a:rPr lang="en-US" dirty="0"/>
                  <a:t>What is the GCD of</a:t>
                </a:r>
                <a:r>
                  <a:rPr lang="mr-IN" dirty="0"/>
                  <a:t>…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10</m:t>
                    </m:r>
                  </m:oMath>
                </a14:m>
                <a:r>
                  <a:rPr lang="en-US" dirty="0"/>
                  <a:t> and 15? </a:t>
                </a:r>
                <a:r>
                  <a:rPr lang="en-US" i="1" dirty="0">
                    <a:solidFill>
                      <a:schemeClr val="accent2">
                        <a:lumMod val="75000"/>
                      </a:schemeClr>
                    </a:solidFill>
                  </a:rPr>
                  <a:t>5</a:t>
                </a:r>
              </a:p>
              <a:p>
                <a:pPr lvl="1"/>
                <a:r>
                  <a:rPr lang="en-US" dirty="0"/>
                  <a:t>12 and 90?</a:t>
                </a:r>
                <a:endParaRPr lang="en-US" i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7191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Second problem: Greatest Common Divisor (GCD)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≠0</m:t>
                        </m:r>
                      </m:sup>
                    </m:sSup>
                  </m:oMath>
                </a14:m>
                <a:r>
                  <a:rPr lang="en-US" dirty="0"/>
                  <a:t>, then the GCD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largest </a:t>
                </a:r>
                <a:r>
                  <a:rPr lang="en-US" dirty="0"/>
                  <a:t>non-zero integer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 |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FF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rgbClr val="FF00FF"/>
                        </a:solidFill>
                        <a:latin typeface="Cambria Math" charset="0"/>
                      </a:rPr>
                      <m:t> | </m:t>
                    </m:r>
                    <m:r>
                      <a:rPr lang="en-US" i="1">
                        <a:solidFill>
                          <a:srgbClr val="FF00FF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rgbClr val="FF00FF"/>
                  </a:solidFill>
                </a:endParaRPr>
              </a:p>
              <a:p>
                <a:r>
                  <a:rPr lang="en-US" dirty="0"/>
                  <a:t>What is the GCD of</a:t>
                </a:r>
                <a:r>
                  <a:rPr lang="mr-IN" dirty="0"/>
                  <a:t>…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10</m:t>
                    </m:r>
                  </m:oMath>
                </a14:m>
                <a:r>
                  <a:rPr lang="en-US" dirty="0"/>
                  <a:t> and 15? </a:t>
                </a:r>
                <a:r>
                  <a:rPr lang="en-US" i="1" dirty="0">
                    <a:solidFill>
                      <a:schemeClr val="accent2">
                        <a:lumMod val="75000"/>
                      </a:schemeClr>
                    </a:solidFill>
                  </a:rPr>
                  <a:t>5</a:t>
                </a:r>
              </a:p>
              <a:p>
                <a:pPr lvl="1"/>
                <a:r>
                  <a:rPr lang="en-US" dirty="0"/>
                  <a:t>12 and 90? </a:t>
                </a:r>
                <a:r>
                  <a:rPr lang="en-US" i="1" dirty="0">
                    <a:solidFill>
                      <a:srgbClr val="7030A0"/>
                    </a:solidFill>
                  </a:rPr>
                  <a:t>6</a:t>
                </a:r>
              </a:p>
              <a:p>
                <a:pPr lvl="1"/>
                <a:r>
                  <a:rPr lang="en-US" dirty="0"/>
                  <a:t>20 and 29? </a:t>
                </a:r>
                <a:endParaRPr lang="en-US" i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519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Properties of congruence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99" t="-2239" b="-966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Second problem: Greatest Common Divisor (GCD)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≠0</m:t>
                        </m:r>
                      </m:sup>
                    </m:sSup>
                  </m:oMath>
                </a14:m>
                <a:r>
                  <a:rPr lang="en-US" dirty="0"/>
                  <a:t>, then the GCD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largest </a:t>
                </a:r>
                <a:r>
                  <a:rPr lang="en-US" dirty="0"/>
                  <a:t>non-zero integer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 |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FF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rgbClr val="FF00FF"/>
                        </a:solidFill>
                        <a:latin typeface="Cambria Math" charset="0"/>
                      </a:rPr>
                      <m:t> | </m:t>
                    </m:r>
                    <m:r>
                      <a:rPr lang="en-US" i="1">
                        <a:solidFill>
                          <a:srgbClr val="FF00FF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rgbClr val="FF00FF"/>
                  </a:solidFill>
                </a:endParaRPr>
              </a:p>
              <a:p>
                <a:r>
                  <a:rPr lang="en-US" dirty="0"/>
                  <a:t>What is the GCD of</a:t>
                </a:r>
                <a:r>
                  <a:rPr lang="mr-IN" dirty="0"/>
                  <a:t>…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10</m:t>
                    </m:r>
                  </m:oMath>
                </a14:m>
                <a:r>
                  <a:rPr lang="en-US" dirty="0"/>
                  <a:t> and 15? </a:t>
                </a:r>
                <a:r>
                  <a:rPr lang="en-US" i="1" dirty="0">
                    <a:solidFill>
                      <a:schemeClr val="accent2">
                        <a:lumMod val="75000"/>
                      </a:schemeClr>
                    </a:solidFill>
                  </a:rPr>
                  <a:t>5</a:t>
                </a:r>
              </a:p>
              <a:p>
                <a:pPr lvl="1"/>
                <a:r>
                  <a:rPr lang="en-US" dirty="0"/>
                  <a:t>12 and 90? </a:t>
                </a:r>
                <a:r>
                  <a:rPr lang="en-US" i="1" dirty="0">
                    <a:solidFill>
                      <a:srgbClr val="7030A0"/>
                    </a:solidFill>
                  </a:rPr>
                  <a:t>6</a:t>
                </a:r>
              </a:p>
              <a:p>
                <a:pPr lvl="1"/>
                <a:r>
                  <a:rPr lang="en-US" dirty="0"/>
                  <a:t>20 and 29? </a:t>
                </a:r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1 (20 and 29 are called </a:t>
                </a:r>
                <a:r>
                  <a:rPr lang="en-US" b="1" i="1" dirty="0">
                    <a:solidFill>
                      <a:schemeClr val="accent6">
                        <a:lumMod val="75000"/>
                      </a:schemeClr>
                    </a:solidFill>
                  </a:rPr>
                  <a:t>co-prime </a:t>
                </a:r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or</a:t>
                </a:r>
                <a:r>
                  <a:rPr lang="en-US" b="1" i="1" dirty="0">
                    <a:solidFill>
                      <a:schemeClr val="accent6">
                        <a:lumMod val="75000"/>
                      </a:schemeClr>
                    </a:solidFill>
                  </a:rPr>
                  <a:t> relatively prime</a:t>
                </a:r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153 and 181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94062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Second problem: Greatest Common Divisor (GCD)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≠0</m:t>
                        </m:r>
                      </m:sup>
                    </m:sSup>
                  </m:oMath>
                </a14:m>
                <a:r>
                  <a:rPr lang="en-US" dirty="0"/>
                  <a:t>, then the GCD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largest </a:t>
                </a:r>
                <a:r>
                  <a:rPr lang="en-US" dirty="0"/>
                  <a:t>non-zero integer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 |</m:t>
                    </m:r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FF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rgbClr val="FF00FF"/>
                        </a:solidFill>
                        <a:latin typeface="Cambria Math" charset="0"/>
                      </a:rPr>
                      <m:t> | </m:t>
                    </m:r>
                    <m:r>
                      <a:rPr lang="en-US" i="1">
                        <a:solidFill>
                          <a:srgbClr val="FF00FF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rgbClr val="FF00FF"/>
                  </a:solidFill>
                </a:endParaRPr>
              </a:p>
              <a:p>
                <a:r>
                  <a:rPr lang="en-US" dirty="0"/>
                  <a:t>What is the GCD of</a:t>
                </a:r>
                <a:r>
                  <a:rPr lang="mr-IN" dirty="0"/>
                  <a:t>…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10</m:t>
                    </m:r>
                  </m:oMath>
                </a14:m>
                <a:r>
                  <a:rPr lang="en-US" dirty="0"/>
                  <a:t> and 15? </a:t>
                </a:r>
                <a:r>
                  <a:rPr lang="en-US" i="1" dirty="0">
                    <a:solidFill>
                      <a:schemeClr val="accent2">
                        <a:lumMod val="75000"/>
                      </a:schemeClr>
                    </a:solidFill>
                  </a:rPr>
                  <a:t>5</a:t>
                </a:r>
              </a:p>
              <a:p>
                <a:pPr lvl="1"/>
                <a:r>
                  <a:rPr lang="en-US" dirty="0"/>
                  <a:t>12 and 90? </a:t>
                </a:r>
                <a:r>
                  <a:rPr lang="en-US" i="1" dirty="0">
                    <a:solidFill>
                      <a:srgbClr val="7030A0"/>
                    </a:solidFill>
                  </a:rPr>
                  <a:t>6</a:t>
                </a:r>
              </a:p>
              <a:p>
                <a:pPr lvl="1"/>
                <a:r>
                  <a:rPr lang="en-US" dirty="0"/>
                  <a:t>20 and 29? </a:t>
                </a:r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1 (20 and 29 are called </a:t>
                </a:r>
                <a:r>
                  <a:rPr lang="en-US" b="1" i="1" dirty="0">
                    <a:solidFill>
                      <a:schemeClr val="accent6">
                        <a:lumMod val="75000"/>
                      </a:schemeClr>
                    </a:solidFill>
                  </a:rPr>
                  <a:t>co-prime </a:t>
                </a:r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or</a:t>
                </a:r>
                <a:r>
                  <a:rPr lang="en-US" b="1" i="1" dirty="0">
                    <a:solidFill>
                      <a:schemeClr val="accent6">
                        <a:lumMod val="75000"/>
                      </a:schemeClr>
                    </a:solidFill>
                  </a:rPr>
                  <a:t> relatively prime</a:t>
                </a:r>
                <a:r>
                  <a:rPr lang="en-US" i="1" dirty="0">
                    <a:solidFill>
                      <a:schemeClr val="accent6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153 and 181 </a:t>
                </a:r>
                <a:r>
                  <a:rPr lang="en-US" i="1" dirty="0">
                    <a:solidFill>
                      <a:schemeClr val="accent4">
                        <a:lumMod val="75000"/>
                      </a:schemeClr>
                    </a:solidFill>
                  </a:rPr>
                  <a:t>1 (also co-prime)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1761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Euclid’s GCD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3792" y="1825625"/>
                <a:ext cx="11269014" cy="4351338"/>
              </a:xfrm>
            </p:spPr>
            <p:txBody>
              <a:bodyPr/>
              <a:lstStyle/>
              <a:p>
                <a:r>
                  <a:rPr lang="en-US" dirty="0"/>
                  <a:t>Recall: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≡0 (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𝑚𝑜𝑑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𝑚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≡0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𝑚𝑜𝑑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b="0" i="0" dirty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 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≡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0 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𝑚𝑜𝑑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The GCD algorithm finds the 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greatest</a:t>
                </a:r>
                <a:r>
                  <a:rPr lang="en-US" dirty="0"/>
                  <a:t> common divisor by executing this recursion (assume a &gt; b):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𝐺𝐶𝐷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𝐺𝐶𝐷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Until its arguments are the same.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3792" y="1825625"/>
                <a:ext cx="11269014" cy="4351338"/>
              </a:xfrm>
              <a:blipFill rotWithShape="0">
                <a:blip r:embed="rId4"/>
                <a:stretch>
                  <a:fillRect l="-97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9584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Greatest Common Divisor (GCD)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1971" y="1825625"/>
                <a:ext cx="11582645" cy="4351338"/>
              </a:xfrm>
            </p:spPr>
            <p:txBody>
              <a:bodyPr/>
              <a:lstStyle/>
              <a:p>
                <a:r>
                  <a:rPr lang="en-US" dirty="0"/>
                  <a:t>Recall: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≡0 (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𝑚𝑜𝑑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𝑚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≡0 </m:t>
                    </m:r>
                    <m:d>
                      <m:d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𝑚𝑜𝑑</m:t>
                        </m:r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 −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≡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0 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𝑚𝑜𝑑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The GCD algorithm finds the 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greatest</a:t>
                </a:r>
                <a:r>
                  <a:rPr lang="en-US" dirty="0"/>
                  <a:t> common divisor by executing this recursion </a:t>
                </a:r>
                <a:r>
                  <a:rPr lang="en-US" i="1" dirty="0">
                    <a:solidFill>
                      <a:srgbClr val="EC71ED"/>
                    </a:solidFill>
                  </a:rPr>
                  <a:t>(assume a &gt; b):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𝐺𝐶𝐷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𝐺𝐶𝐷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Until its arguments are the same.</a:t>
                </a:r>
              </a:p>
              <a:p>
                <a:r>
                  <a:rPr lang="en-US" dirty="0"/>
                  <a:t>Question: If we implement this in a programming language, </a:t>
                </a:r>
                <a:r>
                  <a:rPr lang="en-US" b="1" dirty="0"/>
                  <a:t>it can only be done recursively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1971" y="1825625"/>
                <a:ext cx="11582645" cy="4351338"/>
              </a:xfrm>
              <a:blipFill>
                <a:blip r:embed="rId2"/>
                <a:stretch>
                  <a:fillRect l="-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422509" y="5532969"/>
            <a:ext cx="1648178" cy="778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  <a:br>
              <a:rPr lang="en-US" dirty="0"/>
            </a:br>
            <a:r>
              <a:rPr lang="en-US" dirty="0"/>
              <a:t>(why)</a:t>
            </a:r>
          </a:p>
        </p:txBody>
      </p:sp>
      <p:sp>
        <p:nvSpPr>
          <p:cNvPr id="9" name="Rectangle 8"/>
          <p:cNvSpPr/>
          <p:nvPr/>
        </p:nvSpPr>
        <p:spPr>
          <a:xfrm>
            <a:off x="4828473" y="5532968"/>
            <a:ext cx="1872287" cy="77893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br>
              <a:rPr lang="en-US" dirty="0"/>
            </a:br>
            <a:r>
              <a:rPr lang="en-US" dirty="0"/>
              <a:t>(Why)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54698" y="5532967"/>
            <a:ext cx="1648178" cy="778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Something Else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(What)</a:t>
            </a:r>
          </a:p>
        </p:txBody>
      </p:sp>
    </p:spTree>
    <p:extLst>
      <p:ext uri="{BB962C8B-B14F-4D97-AF65-F5344CB8AC3E}">
        <p14:creationId xmlns:p14="http://schemas.microsoft.com/office/powerpoint/2010/main" val="40795443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Greatest Common Divisor (GCD)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3487" y="1825625"/>
                <a:ext cx="11818513" cy="4351338"/>
              </a:xfrm>
            </p:spPr>
            <p:txBody>
              <a:bodyPr/>
              <a:lstStyle/>
              <a:p>
                <a:r>
                  <a:rPr lang="en-US" dirty="0"/>
                  <a:t>Recall: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≡0 (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𝑚𝑜𝑑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𝑚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≡0 </m:t>
                    </m:r>
                    <m:d>
                      <m:d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𝑚𝑜𝑑</m:t>
                        </m:r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 −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≡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0 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𝑚𝑜𝑑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The GCD algorithm finds the 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greatest</a:t>
                </a:r>
                <a:r>
                  <a:rPr lang="en-US" dirty="0"/>
                  <a:t> common divisor by executing this recursion </a:t>
                </a:r>
                <a:r>
                  <a:rPr lang="en-US" i="1" dirty="0">
                    <a:solidFill>
                      <a:srgbClr val="EC71ED"/>
                    </a:solidFill>
                  </a:rPr>
                  <a:t>(assume a &gt; b): </a:t>
                </a: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𝐺𝐶𝐷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𝐺𝐶𝐷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Until its arguments are the same.</a:t>
                </a:r>
              </a:p>
              <a:p>
                <a:r>
                  <a:rPr lang="en-US" dirty="0"/>
                  <a:t>Question: If we implement this in a programming language, </a:t>
                </a:r>
                <a:r>
                  <a:rPr lang="en-US" b="1" dirty="0"/>
                  <a:t>it can only be done recursively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487" y="1825625"/>
                <a:ext cx="11818513" cy="4351338"/>
              </a:xfrm>
              <a:blipFill>
                <a:blip r:embed="rId2"/>
                <a:stretch>
                  <a:fillRect l="-858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838200" y="5506772"/>
            <a:ext cx="1648178" cy="778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  <a:br>
              <a:rPr lang="en-US" dirty="0"/>
            </a:br>
            <a:r>
              <a:rPr lang="en-US" dirty="0"/>
              <a:t>(why)</a:t>
            </a:r>
          </a:p>
        </p:txBody>
      </p:sp>
      <p:sp>
        <p:nvSpPr>
          <p:cNvPr id="9" name="Rectangle 8"/>
          <p:cNvSpPr/>
          <p:nvPr/>
        </p:nvSpPr>
        <p:spPr>
          <a:xfrm>
            <a:off x="3244164" y="5506771"/>
            <a:ext cx="1872287" cy="77893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  <a:br>
              <a:rPr lang="en-US" dirty="0"/>
            </a:br>
            <a:r>
              <a:rPr lang="en-US" dirty="0"/>
              <a:t>(Why)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70389" y="5506770"/>
            <a:ext cx="1648178" cy="778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Something Else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(What)</a:t>
            </a:r>
          </a:p>
        </p:txBody>
      </p:sp>
      <p:sp>
        <p:nvSpPr>
          <p:cNvPr id="4" name="Oval 3"/>
          <p:cNvSpPr/>
          <p:nvPr/>
        </p:nvSpPr>
        <p:spPr>
          <a:xfrm>
            <a:off x="2973707" y="5238164"/>
            <a:ext cx="2446986" cy="14037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556200" y="4700789"/>
            <a:ext cx="3310747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left = a;</a:t>
            </a:r>
            <a:br>
              <a:rPr lang="en-US" sz="14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4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right = b;</a:t>
            </a:r>
            <a:br>
              <a:rPr lang="en-US" sz="14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4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while(left != right){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if(left &gt; right)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left = left </a:t>
            </a:r>
            <a:r>
              <a:rPr lang="mr-IN" sz="14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sz="14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right;</a:t>
            </a:r>
            <a:br>
              <a:rPr lang="en-US" sz="14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4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else</a:t>
            </a:r>
            <a:br>
              <a:rPr lang="en-US" sz="14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4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right = right - left;</a:t>
            </a:r>
            <a:br>
              <a:rPr lang="en-US" sz="14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4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sz="14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4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print "GCD is: " left; </a:t>
            </a:r>
            <a:r>
              <a:rPr lang="en-US" sz="1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// Or right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73544" y="3099856"/>
            <a:ext cx="2730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Tail recursion</a:t>
            </a:r>
          </a:p>
        </p:txBody>
      </p:sp>
    </p:spTree>
    <p:extLst>
      <p:ext uri="{BB962C8B-B14F-4D97-AF65-F5344CB8AC3E}">
        <p14:creationId xmlns:p14="http://schemas.microsoft.com/office/powerpoint/2010/main" val="28987489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GCD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9F0DFF"/>
                </a:solidFill>
              </a:rPr>
              <a:t>GCD(18, 100) =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GCD(18, 100 </a:t>
            </a:r>
            <a:r>
              <a:rPr lang="mr-IN" dirty="0"/>
              <a:t>–</a:t>
            </a:r>
            <a:r>
              <a:rPr lang="en-US" dirty="0"/>
              <a:t> 18) = GCD(18, 82)=</a:t>
            </a:r>
          </a:p>
          <a:p>
            <a:pPr marL="457200" lvl="1" indent="0">
              <a:buNone/>
            </a:pPr>
            <a:r>
              <a:rPr lang="en-US" dirty="0"/>
              <a:t>GCD(18, 82 </a:t>
            </a:r>
            <a:r>
              <a:rPr lang="mr-IN" dirty="0"/>
              <a:t>–</a:t>
            </a:r>
            <a:r>
              <a:rPr lang="en-US" dirty="0"/>
              <a:t> 18 = GCD(18, 64) = </a:t>
            </a:r>
          </a:p>
          <a:p>
            <a:pPr marL="457200" lvl="1" indent="0">
              <a:buNone/>
            </a:pPr>
            <a:r>
              <a:rPr lang="en-US" dirty="0"/>
              <a:t>GCD(18, 64 </a:t>
            </a:r>
            <a:r>
              <a:rPr lang="mr-IN" dirty="0"/>
              <a:t>–</a:t>
            </a:r>
            <a:r>
              <a:rPr lang="en-US" dirty="0"/>
              <a:t> 18) = GCD(18, 46) = </a:t>
            </a:r>
          </a:p>
          <a:p>
            <a:pPr marL="457200" lvl="1" indent="0">
              <a:buNone/>
            </a:pPr>
            <a:r>
              <a:rPr lang="en-US" dirty="0"/>
              <a:t>GCD(18, 46 </a:t>
            </a:r>
            <a:r>
              <a:rPr lang="mr-IN" dirty="0"/>
              <a:t>–</a:t>
            </a:r>
            <a:r>
              <a:rPr lang="en-US" dirty="0"/>
              <a:t> 18) = GCD(18, 28) =</a:t>
            </a:r>
          </a:p>
          <a:p>
            <a:pPr marL="457200" lvl="1" indent="0">
              <a:buNone/>
            </a:pPr>
            <a:r>
              <a:rPr lang="en-US" dirty="0"/>
              <a:t>GCD(18, 28 </a:t>
            </a:r>
            <a:r>
              <a:rPr lang="mr-IN" dirty="0"/>
              <a:t>–</a:t>
            </a:r>
            <a:r>
              <a:rPr lang="en-US" dirty="0"/>
              <a:t> 18) = GCD(18, 10) =</a:t>
            </a:r>
          </a:p>
          <a:p>
            <a:pPr marL="457200" lvl="1" indent="0">
              <a:buNone/>
            </a:pPr>
            <a:r>
              <a:rPr lang="en-US" dirty="0"/>
              <a:t>GCD(18 - 10, 10) = GCD(8, 10)=</a:t>
            </a:r>
          </a:p>
          <a:p>
            <a:pPr marL="457200" lvl="1" indent="0">
              <a:buNone/>
            </a:pPr>
            <a:r>
              <a:rPr lang="en-US" dirty="0"/>
              <a:t>GCD(8, 10 - 8)= GCD(8, 2) =</a:t>
            </a:r>
          </a:p>
          <a:p>
            <a:pPr marL="457200" lvl="1" indent="0">
              <a:buNone/>
            </a:pPr>
            <a:r>
              <a:rPr lang="en-US" dirty="0"/>
              <a:t>GCD(8 - 2, 2) = GCD(6, 2) =</a:t>
            </a:r>
          </a:p>
          <a:p>
            <a:pPr marL="457200" lvl="1" indent="0">
              <a:buNone/>
            </a:pPr>
            <a:r>
              <a:rPr lang="en-US" dirty="0"/>
              <a:t>GCD(6 - 2, 2) = GCD(4, 2) = </a:t>
            </a:r>
          </a:p>
          <a:p>
            <a:pPr marL="457200" lvl="1" indent="0">
              <a:buNone/>
            </a:pPr>
            <a:r>
              <a:rPr lang="en-US" dirty="0"/>
              <a:t>GCD(4- 2, 2) = GCD(2, 2) </a:t>
            </a:r>
            <a:r>
              <a:rPr lang="en-US" dirty="0">
                <a:solidFill>
                  <a:srgbClr val="9F0DFF"/>
                </a:solidFill>
              </a:rPr>
              <a:t>= 2</a:t>
            </a:r>
          </a:p>
        </p:txBody>
      </p:sp>
    </p:spTree>
    <p:extLst>
      <p:ext uri="{BB962C8B-B14F-4D97-AF65-F5344CB8AC3E}">
        <p14:creationId xmlns:p14="http://schemas.microsoft.com/office/powerpoint/2010/main" val="2864489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GCD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9F0DFF"/>
                </a:solidFill>
              </a:rPr>
              <a:t>GCD(18, 100) =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GCD(18, 100 </a:t>
            </a:r>
            <a:r>
              <a:rPr lang="mr-IN" dirty="0"/>
              <a:t>–</a:t>
            </a:r>
            <a:r>
              <a:rPr lang="en-US" dirty="0"/>
              <a:t> 18) = GCD(18, 82)=</a:t>
            </a:r>
          </a:p>
          <a:p>
            <a:pPr marL="457200" lvl="1" indent="0">
              <a:buNone/>
            </a:pPr>
            <a:r>
              <a:rPr lang="en-US" dirty="0"/>
              <a:t>GCD(18, 82 </a:t>
            </a:r>
            <a:r>
              <a:rPr lang="mr-IN" dirty="0"/>
              <a:t>–</a:t>
            </a:r>
            <a:r>
              <a:rPr lang="en-US" dirty="0"/>
              <a:t> 18 = GCD(18, 64) = </a:t>
            </a:r>
          </a:p>
          <a:p>
            <a:pPr marL="457200" lvl="1" indent="0">
              <a:buNone/>
            </a:pPr>
            <a:r>
              <a:rPr lang="en-US" dirty="0"/>
              <a:t>GCD(18, 64 </a:t>
            </a:r>
            <a:r>
              <a:rPr lang="mr-IN" dirty="0"/>
              <a:t>–</a:t>
            </a:r>
            <a:r>
              <a:rPr lang="en-US" dirty="0"/>
              <a:t> 18) = GCD(18, 46) = </a:t>
            </a:r>
          </a:p>
          <a:p>
            <a:pPr marL="457200" lvl="1" indent="0">
              <a:buNone/>
            </a:pPr>
            <a:r>
              <a:rPr lang="en-US" dirty="0"/>
              <a:t>GCD(18, 46 </a:t>
            </a:r>
            <a:r>
              <a:rPr lang="mr-IN" dirty="0"/>
              <a:t>–</a:t>
            </a:r>
            <a:r>
              <a:rPr lang="en-US" dirty="0"/>
              <a:t> 18) = GCD(18, 28) =</a:t>
            </a:r>
          </a:p>
          <a:p>
            <a:pPr marL="457200" lvl="1" indent="0">
              <a:buNone/>
            </a:pPr>
            <a:r>
              <a:rPr lang="en-US" dirty="0"/>
              <a:t>GCD(18, 28 </a:t>
            </a:r>
            <a:r>
              <a:rPr lang="mr-IN" dirty="0"/>
              <a:t>–</a:t>
            </a:r>
            <a:r>
              <a:rPr lang="en-US" dirty="0"/>
              <a:t> 18) = GCD(18, 10) =</a:t>
            </a:r>
          </a:p>
          <a:p>
            <a:pPr marL="457200" lvl="1" indent="0">
              <a:buNone/>
            </a:pPr>
            <a:r>
              <a:rPr lang="en-US" dirty="0"/>
              <a:t>GCD(18 - 10, 10) = GCD(8, 10)=</a:t>
            </a:r>
          </a:p>
          <a:p>
            <a:pPr marL="457200" lvl="1" indent="0">
              <a:buNone/>
            </a:pPr>
            <a:r>
              <a:rPr lang="en-US" dirty="0"/>
              <a:t>GCD(8, 10 - 8)= GCD(8, 2) =</a:t>
            </a:r>
          </a:p>
          <a:p>
            <a:pPr marL="457200" lvl="1" indent="0">
              <a:buNone/>
            </a:pPr>
            <a:r>
              <a:rPr lang="en-US" dirty="0"/>
              <a:t>GCD(8 - 2, 2) = GCD(6, 2) =</a:t>
            </a:r>
          </a:p>
          <a:p>
            <a:pPr marL="457200" lvl="1" indent="0">
              <a:buNone/>
            </a:pPr>
            <a:r>
              <a:rPr lang="en-US" dirty="0"/>
              <a:t>GCD(6 - 2, 2) = GCD(4, 2) = </a:t>
            </a:r>
          </a:p>
          <a:p>
            <a:pPr marL="457200" lvl="1" indent="0">
              <a:buNone/>
            </a:pPr>
            <a:r>
              <a:rPr lang="en-US" dirty="0"/>
              <a:t>GCD(4- 2, 2) = GCD(2, 2) </a:t>
            </a:r>
            <a:r>
              <a:rPr lang="en-US" dirty="0">
                <a:solidFill>
                  <a:srgbClr val="9F0DFF"/>
                </a:solidFill>
              </a:rPr>
              <a:t>=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855595" y="2689789"/>
                <a:ext cx="654246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Given integers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&gt;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(without loss of generality), approximately how many steps does this algorithm take?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595" y="2689789"/>
                <a:ext cx="6542467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1491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6468274" y="4087960"/>
            <a:ext cx="1648178" cy="778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steps</a:t>
            </a:r>
          </a:p>
        </p:txBody>
      </p:sp>
      <p:sp>
        <p:nvSpPr>
          <p:cNvPr id="8" name="Rectangle 7"/>
          <p:cNvSpPr/>
          <p:nvPr/>
        </p:nvSpPr>
        <p:spPr>
          <a:xfrm>
            <a:off x="8513630" y="4087958"/>
            <a:ext cx="1872287" cy="77893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 steps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513629" y="5200190"/>
            <a:ext cx="1872287" cy="778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Something Else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68274" y="5218662"/>
            <a:ext cx="1748447" cy="7604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a-b steps</a:t>
            </a:r>
          </a:p>
        </p:txBody>
      </p:sp>
    </p:spTree>
    <p:extLst>
      <p:ext uri="{BB962C8B-B14F-4D97-AF65-F5344CB8AC3E}">
        <p14:creationId xmlns:p14="http://schemas.microsoft.com/office/powerpoint/2010/main" val="2056439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GCD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9F0DFF"/>
                </a:solidFill>
              </a:rPr>
              <a:t>GCD(18, 100) =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GCD(18, 100 </a:t>
            </a:r>
            <a:r>
              <a:rPr lang="mr-IN" dirty="0"/>
              <a:t>–</a:t>
            </a:r>
            <a:r>
              <a:rPr lang="en-US" dirty="0"/>
              <a:t> 18) = GCD(18, 82)=</a:t>
            </a:r>
          </a:p>
          <a:p>
            <a:pPr marL="457200" lvl="1" indent="0">
              <a:buNone/>
            </a:pPr>
            <a:r>
              <a:rPr lang="en-US" dirty="0"/>
              <a:t>GCD(18, 82 </a:t>
            </a:r>
            <a:r>
              <a:rPr lang="mr-IN" dirty="0"/>
              <a:t>–</a:t>
            </a:r>
            <a:r>
              <a:rPr lang="en-US" dirty="0"/>
              <a:t> 18 = GCD(18, 64) = </a:t>
            </a:r>
          </a:p>
          <a:p>
            <a:pPr marL="457200" lvl="1" indent="0">
              <a:buNone/>
            </a:pPr>
            <a:r>
              <a:rPr lang="en-US" dirty="0"/>
              <a:t>GCD(18, 64 </a:t>
            </a:r>
            <a:r>
              <a:rPr lang="mr-IN" dirty="0"/>
              <a:t>–</a:t>
            </a:r>
            <a:r>
              <a:rPr lang="en-US" dirty="0"/>
              <a:t> 18) = GCD(18, 46) = </a:t>
            </a:r>
          </a:p>
          <a:p>
            <a:pPr marL="457200" lvl="1" indent="0">
              <a:buNone/>
            </a:pPr>
            <a:r>
              <a:rPr lang="en-US" dirty="0"/>
              <a:t>GCD(18, 46 </a:t>
            </a:r>
            <a:r>
              <a:rPr lang="mr-IN" dirty="0"/>
              <a:t>–</a:t>
            </a:r>
            <a:r>
              <a:rPr lang="en-US" dirty="0"/>
              <a:t> 18) = GCD(18, 28) =</a:t>
            </a:r>
          </a:p>
          <a:p>
            <a:pPr marL="457200" lvl="1" indent="0">
              <a:buNone/>
            </a:pPr>
            <a:r>
              <a:rPr lang="en-US" dirty="0"/>
              <a:t>GCD(18, 28 </a:t>
            </a:r>
            <a:r>
              <a:rPr lang="mr-IN" dirty="0"/>
              <a:t>–</a:t>
            </a:r>
            <a:r>
              <a:rPr lang="en-US" dirty="0"/>
              <a:t> 18) = GCD(18, 10) =</a:t>
            </a:r>
          </a:p>
          <a:p>
            <a:pPr marL="457200" lvl="1" indent="0">
              <a:buNone/>
            </a:pPr>
            <a:r>
              <a:rPr lang="en-US" dirty="0"/>
              <a:t>GCD(18 - 10, 10) = GCD(8, 10)=</a:t>
            </a:r>
          </a:p>
          <a:p>
            <a:pPr marL="457200" lvl="1" indent="0">
              <a:buNone/>
            </a:pPr>
            <a:r>
              <a:rPr lang="en-US" dirty="0"/>
              <a:t>GCD(8, 10 - 8)= GCD(8, 2) =</a:t>
            </a:r>
          </a:p>
          <a:p>
            <a:pPr marL="457200" lvl="1" indent="0">
              <a:buNone/>
            </a:pPr>
            <a:r>
              <a:rPr lang="en-US" dirty="0"/>
              <a:t>GCD(8 - 2, 2) = GCD(6, 2) =</a:t>
            </a:r>
          </a:p>
          <a:p>
            <a:pPr marL="457200" lvl="1" indent="0">
              <a:buNone/>
            </a:pPr>
            <a:r>
              <a:rPr lang="en-US" dirty="0"/>
              <a:t>GCD(6 - 2, 2) = GCD(4, 2) = </a:t>
            </a:r>
          </a:p>
          <a:p>
            <a:pPr marL="457200" lvl="1" indent="0">
              <a:buNone/>
            </a:pPr>
            <a:r>
              <a:rPr lang="en-US" dirty="0"/>
              <a:t>GCD(4- 2, 2) = GCD(2, 2) </a:t>
            </a:r>
            <a:r>
              <a:rPr lang="en-US" dirty="0">
                <a:solidFill>
                  <a:srgbClr val="9F0DFF"/>
                </a:solidFill>
              </a:rPr>
              <a:t>=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855595" y="2689789"/>
                <a:ext cx="654246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Given integers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&gt;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(without loss of generality), approximately how many steps does this algorithm take?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595" y="2689789"/>
                <a:ext cx="6542467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1491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6468274" y="4087960"/>
            <a:ext cx="1648178" cy="778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steps</a:t>
            </a:r>
          </a:p>
        </p:txBody>
      </p:sp>
      <p:sp>
        <p:nvSpPr>
          <p:cNvPr id="8" name="Rectangle 7"/>
          <p:cNvSpPr/>
          <p:nvPr/>
        </p:nvSpPr>
        <p:spPr>
          <a:xfrm>
            <a:off x="8513630" y="4087958"/>
            <a:ext cx="1872287" cy="77893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 steps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513629" y="5200190"/>
            <a:ext cx="1872287" cy="778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Something Else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68274" y="5218662"/>
            <a:ext cx="1748447" cy="7604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a-b steps</a:t>
            </a:r>
          </a:p>
        </p:txBody>
      </p:sp>
      <p:sp>
        <p:nvSpPr>
          <p:cNvPr id="11" name="Oval 10"/>
          <p:cNvSpPr/>
          <p:nvPr/>
        </p:nvSpPr>
        <p:spPr>
          <a:xfrm>
            <a:off x="8363277" y="4914057"/>
            <a:ext cx="2022639" cy="1429555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864612" y="5064731"/>
                <a:ext cx="1022588" cy="709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Roughly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4612" y="5064731"/>
                <a:ext cx="1022588" cy="709810"/>
              </a:xfrm>
              <a:prstGeom prst="rect">
                <a:avLst/>
              </a:prstGeom>
              <a:blipFill rotWithShape="0">
                <a:blip r:embed="rId3"/>
                <a:stretch>
                  <a:fillRect l="-7143" t="-40517" r="-41071" b="-119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53478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Can we do better?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9F0DFF"/>
                </a:solidFill>
              </a:rPr>
              <a:t>GCD(18, 100) =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GCD(18, 100 </a:t>
            </a:r>
            <a:r>
              <a:rPr lang="mr-IN" dirty="0"/>
              <a:t>–</a:t>
            </a:r>
            <a:r>
              <a:rPr lang="en-US" dirty="0"/>
              <a:t> 18) = GCD(18, 82)=</a:t>
            </a:r>
          </a:p>
          <a:p>
            <a:pPr marL="457200" lvl="1" indent="0">
              <a:buNone/>
            </a:pPr>
            <a:r>
              <a:rPr lang="en-US" dirty="0"/>
              <a:t>GCD(18, 82 </a:t>
            </a:r>
            <a:r>
              <a:rPr lang="mr-IN" dirty="0"/>
              <a:t>–</a:t>
            </a:r>
            <a:r>
              <a:rPr lang="en-US" dirty="0"/>
              <a:t> 18 = GCD(18, 64) = </a:t>
            </a:r>
          </a:p>
          <a:p>
            <a:pPr marL="457200" lvl="1" indent="0">
              <a:buNone/>
            </a:pPr>
            <a:r>
              <a:rPr lang="en-US" dirty="0"/>
              <a:t>GCD(18, 64 </a:t>
            </a:r>
            <a:r>
              <a:rPr lang="mr-IN" dirty="0"/>
              <a:t>–</a:t>
            </a:r>
            <a:r>
              <a:rPr lang="en-US" dirty="0"/>
              <a:t> 18) = GCD(18, 46) = </a:t>
            </a:r>
          </a:p>
          <a:p>
            <a:pPr marL="457200" lvl="1" indent="0">
              <a:buNone/>
            </a:pPr>
            <a:r>
              <a:rPr lang="en-US" dirty="0"/>
              <a:t>GCD(18, 46 </a:t>
            </a:r>
            <a:r>
              <a:rPr lang="mr-IN" dirty="0"/>
              <a:t>–</a:t>
            </a:r>
            <a:r>
              <a:rPr lang="en-US" dirty="0"/>
              <a:t> 18) = GCD(18, 28) =</a:t>
            </a:r>
          </a:p>
          <a:p>
            <a:pPr marL="457200" lvl="1" indent="0">
              <a:buNone/>
            </a:pPr>
            <a:r>
              <a:rPr lang="en-US" dirty="0"/>
              <a:t>GCD(18, 28 </a:t>
            </a:r>
            <a:r>
              <a:rPr lang="mr-IN" dirty="0"/>
              <a:t>–</a:t>
            </a:r>
            <a:r>
              <a:rPr lang="en-US" dirty="0"/>
              <a:t> 18) = GCD(18, 10) =</a:t>
            </a:r>
          </a:p>
          <a:p>
            <a:pPr marL="457200" lvl="1" indent="0">
              <a:buNone/>
            </a:pPr>
            <a:r>
              <a:rPr lang="en-US" dirty="0"/>
              <a:t>GCD(18 - 10, 10) = GCD(8, 10)=</a:t>
            </a:r>
          </a:p>
          <a:p>
            <a:pPr marL="457200" lvl="1" indent="0">
              <a:buNone/>
            </a:pPr>
            <a:r>
              <a:rPr lang="en-US" dirty="0"/>
              <a:t>GCD(8, 10 - 8)= GCD(8, 2) =</a:t>
            </a:r>
          </a:p>
          <a:p>
            <a:pPr marL="457200" lvl="1" indent="0">
              <a:buNone/>
            </a:pPr>
            <a:r>
              <a:rPr lang="en-US" dirty="0"/>
              <a:t>GCD(8 - 2, 2) = GCD(6, 2) =</a:t>
            </a:r>
          </a:p>
          <a:p>
            <a:pPr marL="457200" lvl="1" indent="0">
              <a:buNone/>
            </a:pPr>
            <a:r>
              <a:rPr lang="en-US" dirty="0"/>
              <a:t>GCD(6 - 2, 2) = GCD(4, 2) = </a:t>
            </a:r>
          </a:p>
          <a:p>
            <a:pPr marL="457200" lvl="1" indent="0">
              <a:buNone/>
            </a:pPr>
            <a:r>
              <a:rPr lang="en-US" dirty="0"/>
              <a:t>GCD(4- 2, 2) = GCD(2, 2) </a:t>
            </a:r>
            <a:r>
              <a:rPr lang="en-US" dirty="0">
                <a:solidFill>
                  <a:srgbClr val="9F0DFF"/>
                </a:solidFill>
              </a:rPr>
              <a:t>= 2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70519" y="1436158"/>
            <a:ext cx="1156019" cy="778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8752236" y="1436158"/>
            <a:ext cx="1119768" cy="77893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6" name="Rectangle 5"/>
          <p:cNvSpPr/>
          <p:nvPr/>
        </p:nvSpPr>
        <p:spPr>
          <a:xfrm>
            <a:off x="10297702" y="1436158"/>
            <a:ext cx="1338709" cy="778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Something Else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2086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Can we do better?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9F0DFF"/>
                </a:solidFill>
              </a:rPr>
              <a:t>GCD(18, 100) =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GCD(18, 100 </a:t>
            </a:r>
            <a:r>
              <a:rPr lang="mr-IN" dirty="0"/>
              <a:t>–</a:t>
            </a:r>
            <a:r>
              <a:rPr lang="en-US" dirty="0"/>
              <a:t> 18) = GCD(18, 82)=</a:t>
            </a:r>
          </a:p>
          <a:p>
            <a:pPr marL="457200" lvl="1" indent="0">
              <a:buNone/>
            </a:pPr>
            <a:r>
              <a:rPr lang="en-US" dirty="0"/>
              <a:t>GCD(18, 82 </a:t>
            </a:r>
            <a:r>
              <a:rPr lang="mr-IN" dirty="0"/>
              <a:t>–</a:t>
            </a:r>
            <a:r>
              <a:rPr lang="en-US" dirty="0"/>
              <a:t> 18) = GCD(18, 64) = </a:t>
            </a:r>
          </a:p>
          <a:p>
            <a:pPr marL="457200" lvl="1" indent="0">
              <a:buNone/>
            </a:pPr>
            <a:r>
              <a:rPr lang="en-US" dirty="0"/>
              <a:t>GCD(18, 64 </a:t>
            </a:r>
            <a:r>
              <a:rPr lang="mr-IN" dirty="0"/>
              <a:t>–</a:t>
            </a:r>
            <a:r>
              <a:rPr lang="en-US" dirty="0"/>
              <a:t> 18) = GCD(18, 46) = </a:t>
            </a:r>
          </a:p>
          <a:p>
            <a:pPr marL="457200" lvl="1" indent="0">
              <a:buNone/>
            </a:pPr>
            <a:r>
              <a:rPr lang="en-US" dirty="0"/>
              <a:t>GCD(18, 46 </a:t>
            </a:r>
            <a:r>
              <a:rPr lang="mr-IN" dirty="0"/>
              <a:t>–</a:t>
            </a:r>
            <a:r>
              <a:rPr lang="en-US" dirty="0"/>
              <a:t> 18) = GCD(18, 28) =</a:t>
            </a:r>
          </a:p>
          <a:p>
            <a:pPr marL="457200" lvl="1" indent="0">
              <a:buNone/>
            </a:pPr>
            <a:r>
              <a:rPr lang="en-US" dirty="0"/>
              <a:t>GCD(18, 28 </a:t>
            </a:r>
            <a:r>
              <a:rPr lang="mr-IN" dirty="0"/>
              <a:t>–</a:t>
            </a:r>
            <a:r>
              <a:rPr lang="en-US" dirty="0"/>
              <a:t> 18) = GCD(18, 10) =</a:t>
            </a:r>
          </a:p>
          <a:p>
            <a:pPr marL="457200" lvl="1" indent="0">
              <a:buNone/>
            </a:pPr>
            <a:r>
              <a:rPr lang="en-US" dirty="0"/>
              <a:t>GCD(18 - 10, 10) = GCD(8, 10)=</a:t>
            </a:r>
          </a:p>
          <a:p>
            <a:pPr marL="457200" lvl="1" indent="0">
              <a:buNone/>
            </a:pPr>
            <a:r>
              <a:rPr lang="en-US" dirty="0"/>
              <a:t>GCD(8, 10 - 8)= GCD(8, 2) =</a:t>
            </a:r>
          </a:p>
          <a:p>
            <a:pPr marL="457200" lvl="1" indent="0">
              <a:buNone/>
            </a:pPr>
            <a:r>
              <a:rPr lang="en-US" dirty="0"/>
              <a:t>GCD(8 - 2, 2) = GCD(6, 2) =</a:t>
            </a:r>
          </a:p>
          <a:p>
            <a:pPr marL="457200" lvl="1" indent="0">
              <a:buNone/>
            </a:pPr>
            <a:r>
              <a:rPr lang="en-US" dirty="0"/>
              <a:t>GCD(6 - 2, 2) = GCD(4, 2) = </a:t>
            </a:r>
          </a:p>
          <a:p>
            <a:pPr marL="457200" lvl="1" indent="0">
              <a:buNone/>
            </a:pPr>
            <a:r>
              <a:rPr lang="en-US" dirty="0"/>
              <a:t>GCD(4- 2, 2) = GCD(2, 2) </a:t>
            </a:r>
            <a:r>
              <a:rPr lang="en-US" dirty="0">
                <a:solidFill>
                  <a:srgbClr val="9F0DFF"/>
                </a:solidFill>
              </a:rPr>
              <a:t>= 2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70519" y="1436158"/>
            <a:ext cx="1156019" cy="778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8752236" y="1436158"/>
            <a:ext cx="1119768" cy="77893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6" name="Rectangle 5"/>
          <p:cNvSpPr/>
          <p:nvPr/>
        </p:nvSpPr>
        <p:spPr>
          <a:xfrm>
            <a:off x="10297702" y="1436158"/>
            <a:ext cx="1338709" cy="778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Something Else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729597" y="1212625"/>
            <a:ext cx="2022639" cy="1429555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4953007" y="4554225"/>
            <a:ext cx="486171" cy="112535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248400" y="3044877"/>
            <a:ext cx="249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GCD(18, 100 </a:t>
            </a:r>
            <a:r>
              <a:rPr lang="mr-IN" dirty="0">
                <a:solidFill>
                  <a:srgbClr val="FF0000"/>
                </a:solidFill>
              </a:rPr>
              <a:t>–</a:t>
            </a:r>
            <a:r>
              <a:rPr lang="en-US" dirty="0">
                <a:solidFill>
                  <a:srgbClr val="FF0000"/>
                </a:solidFill>
              </a:rPr>
              <a:t> 5 x 18)</a:t>
            </a:r>
          </a:p>
        </p:txBody>
      </p:sp>
      <p:sp>
        <p:nvSpPr>
          <p:cNvPr id="10" name="Right Brace 9"/>
          <p:cNvSpPr/>
          <p:nvPr/>
        </p:nvSpPr>
        <p:spPr>
          <a:xfrm>
            <a:off x="5762229" y="2483476"/>
            <a:ext cx="486171" cy="162273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39178" y="4956922"/>
            <a:ext cx="173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GCD(8 </a:t>
            </a:r>
            <a:r>
              <a:rPr lang="mr-IN" dirty="0">
                <a:solidFill>
                  <a:srgbClr val="FF0000"/>
                </a:solidFill>
              </a:rPr>
              <a:t>–</a:t>
            </a:r>
            <a:r>
              <a:rPr lang="en-US" dirty="0">
                <a:solidFill>
                  <a:srgbClr val="FF0000"/>
                </a:solidFill>
              </a:rPr>
              <a:t> 3 x 2, 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43989" y="3657600"/>
            <a:ext cx="45591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F0DFF"/>
                </a:solidFill>
              </a:rPr>
              <a:t>GCD(18, 100) =</a:t>
            </a:r>
            <a:r>
              <a:rPr lang="en-US" sz="2000" dirty="0"/>
              <a:t> </a:t>
            </a:r>
          </a:p>
          <a:p>
            <a:r>
              <a:rPr lang="en-US" sz="2000" dirty="0"/>
              <a:t>    GCD(18, 100 </a:t>
            </a:r>
            <a:r>
              <a:rPr lang="mr-IN" sz="2000" dirty="0"/>
              <a:t>–</a:t>
            </a:r>
            <a:r>
              <a:rPr lang="en-US" sz="2000" dirty="0"/>
              <a:t> 5 x 18) = GCD(18, 10) =</a:t>
            </a:r>
          </a:p>
          <a:p>
            <a:r>
              <a:rPr lang="en-US" sz="2000" dirty="0"/>
              <a:t>    GCD(18 </a:t>
            </a:r>
            <a:r>
              <a:rPr lang="mr-IN" sz="2000" dirty="0"/>
              <a:t>–</a:t>
            </a:r>
            <a:r>
              <a:rPr lang="en-US" sz="2000" dirty="0"/>
              <a:t> 10, 10) = GCD(8, 10) =</a:t>
            </a:r>
          </a:p>
          <a:p>
            <a:r>
              <a:rPr lang="en-US" sz="2000" dirty="0"/>
              <a:t>    GCD(8, 10 - 8) = GCD(8, 2) =</a:t>
            </a:r>
          </a:p>
          <a:p>
            <a:r>
              <a:rPr lang="en-US" sz="2000" dirty="0"/>
              <a:t>    GCD(8 </a:t>
            </a:r>
            <a:r>
              <a:rPr lang="mr-IN" sz="2000" dirty="0"/>
              <a:t>–</a:t>
            </a:r>
            <a:r>
              <a:rPr lang="en-US" sz="2000" dirty="0"/>
              <a:t> 3 x 2, 2) = GCD(2, 2) = </a:t>
            </a:r>
            <a:r>
              <a:rPr lang="en-US" sz="2000" dirty="0">
                <a:solidFill>
                  <a:srgbClr val="9F0DFF"/>
                </a:solidFill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23211" y="5548223"/>
            <a:ext cx="4005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From 10 to 4 steps!</a:t>
            </a:r>
          </a:p>
        </p:txBody>
      </p:sp>
    </p:spTree>
    <p:extLst>
      <p:ext uri="{BB962C8B-B14F-4D97-AF65-F5344CB8AC3E}">
        <p14:creationId xmlns:p14="http://schemas.microsoft.com/office/powerpoint/2010/main" val="2318779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Properties of congruence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214" t="-237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fast is this new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non-zero integers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𝑎</m:t>
                    </m:r>
                    <m:r>
                      <a:rPr lang="en-US" i="1" dirty="0" smtClean="0">
                        <a:latin typeface="Cambria Math" charset="0"/>
                      </a:rPr>
                      <m:t> &gt; </m:t>
                    </m:r>
                    <m:r>
                      <a:rPr lang="en-US" i="1" dirty="0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, roughly how many steps does this new algorithm take to compute GCD(a, b)?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61484" y="3221149"/>
                <a:ext cx="1648178" cy="7789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84" y="3221149"/>
                <a:ext cx="1648178" cy="778933"/>
              </a:xfrm>
              <a:prstGeom prst="rect">
                <a:avLst/>
              </a:prstGeom>
              <a:blipFill rotWithShape="0">
                <a:blip r:embed="rId3"/>
                <a:stretch>
                  <a:fillRect t="-46923" r="-1471" b="-8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67448" y="3221148"/>
                <a:ext cx="1872287" cy="778933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448" y="3221148"/>
                <a:ext cx="1872287" cy="7789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8598237" y="3221148"/>
            <a:ext cx="1648178" cy="778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Something Else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C7A7681-8624-4A45-B70D-C9095D04E137}"/>
                  </a:ext>
                </a:extLst>
              </p:cNvPr>
              <p:cNvSpPr/>
              <p:nvPr/>
            </p:nvSpPr>
            <p:spPr>
              <a:xfrm>
                <a:off x="5988676" y="3221150"/>
                <a:ext cx="2060620" cy="77893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C7A7681-8624-4A45-B70D-C9095D04E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676" y="3221150"/>
                <a:ext cx="2060620" cy="778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1849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Given non-zero integers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𝑎</m:t>
                    </m:r>
                    <m:r>
                      <a:rPr lang="en-US" i="1" dirty="0" smtClean="0">
                        <a:latin typeface="Cambria Math" charset="0"/>
                      </a:rPr>
                      <m:t> &gt; </m:t>
                    </m:r>
                    <m:r>
                      <a:rPr lang="en-US" i="1" dirty="0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, roughly how many steps does this new algorithm take to compute GCD(a, b)?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fact, it takes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𝜙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</m:func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𝜙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is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golden ratio.</a:t>
                </a:r>
              </a:p>
              <a:p>
                <a:r>
                  <a:rPr lang="en-US" dirty="0"/>
                  <a:t>Proof by Gabriel Lam</a:t>
                </a:r>
                <a:r>
                  <a:rPr lang="fr-FR" dirty="0"/>
                  <a:t>é in 1844, </a:t>
                </a:r>
                <a:r>
                  <a:rPr lang="fr-FR" dirty="0" err="1"/>
                  <a:t>considered</a:t>
                </a:r>
                <a:r>
                  <a:rPr lang="fr-FR" dirty="0"/>
                  <a:t> by </a:t>
                </a:r>
                <a:r>
                  <a:rPr lang="fr-FR" dirty="0" err="1"/>
                  <a:t>some</a:t>
                </a:r>
                <a:r>
                  <a:rPr lang="fr-FR" dirty="0"/>
                  <a:t> to </a:t>
                </a:r>
                <a:r>
                  <a:rPr lang="fr-FR" dirty="0" err="1"/>
                  <a:t>be</a:t>
                </a:r>
                <a:r>
                  <a:rPr lang="fr-FR" dirty="0"/>
                  <a:t> the first </a:t>
                </a:r>
                <a:r>
                  <a:rPr lang="fr-FR" dirty="0" err="1"/>
                  <a:t>ever</a:t>
                </a:r>
                <a:r>
                  <a:rPr lang="fr-FR" dirty="0"/>
                  <a:t> </a:t>
                </a:r>
                <a:r>
                  <a:rPr lang="fr-FR" dirty="0" err="1"/>
                  <a:t>result</a:t>
                </a:r>
                <a:r>
                  <a:rPr lang="fr-FR" dirty="0"/>
                  <a:t> in </a:t>
                </a:r>
                <a:r>
                  <a:rPr lang="fr-FR" dirty="0" err="1"/>
                  <a:t>Algorithmic</a:t>
                </a:r>
                <a:r>
                  <a:rPr lang="fr-FR" dirty="0"/>
                  <a:t> </a:t>
                </a:r>
                <a:r>
                  <a:rPr lang="fr-FR" dirty="0" err="1"/>
                  <a:t>Complexity</a:t>
                </a:r>
                <a:r>
                  <a:rPr lang="fr-FR" dirty="0"/>
                  <a:t> </a:t>
                </a:r>
                <a:r>
                  <a:rPr lang="fr-FR" dirty="0" err="1"/>
                  <a:t>theory</a:t>
                </a:r>
                <a:r>
                  <a:rPr lang="fr-F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988676" y="3221150"/>
                <a:ext cx="2060620" cy="77893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676" y="3221150"/>
                <a:ext cx="2060620" cy="778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fast is this new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61484" y="3221149"/>
                <a:ext cx="1648178" cy="7789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84" y="3221149"/>
                <a:ext cx="1648178" cy="778933"/>
              </a:xfrm>
              <a:prstGeom prst="rect">
                <a:avLst/>
              </a:prstGeom>
              <a:blipFill rotWithShape="0">
                <a:blip r:embed="rId4"/>
                <a:stretch>
                  <a:fillRect t="-46923" r="-1471" b="-8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67448" y="3221148"/>
                <a:ext cx="1872287" cy="778933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448" y="3221148"/>
                <a:ext cx="1872287" cy="77893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8598237" y="3221148"/>
            <a:ext cx="1648178" cy="778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Something Else</a:t>
            </a:r>
          </a:p>
        </p:txBody>
      </p:sp>
      <p:sp>
        <p:nvSpPr>
          <p:cNvPr id="8" name="Oval 7"/>
          <p:cNvSpPr/>
          <p:nvPr/>
        </p:nvSpPr>
        <p:spPr>
          <a:xfrm>
            <a:off x="5968164" y="2895836"/>
            <a:ext cx="2022639" cy="1429555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0AEA14-795C-7C44-859D-4A7974E4623D}"/>
              </a:ext>
            </a:extLst>
          </p:cNvPr>
          <p:cNvSpPr/>
          <p:nvPr/>
        </p:nvSpPr>
        <p:spPr>
          <a:xfrm>
            <a:off x="8379131" y="2895835"/>
            <a:ext cx="2190568" cy="1501994"/>
          </a:xfrm>
          <a:prstGeom prst="ellipse">
            <a:avLst/>
          </a:prstGeom>
          <a:noFill/>
          <a:ln w="12700">
            <a:solidFill>
              <a:srgbClr val="7030A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7202EA-0215-A548-A47F-0699E201B1EA}"/>
              </a:ext>
            </a:extLst>
          </p:cNvPr>
          <p:cNvSpPr/>
          <p:nvPr/>
        </p:nvSpPr>
        <p:spPr>
          <a:xfrm>
            <a:off x="3338091" y="4667794"/>
            <a:ext cx="998778" cy="59218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A759A0AC-419E-CB4F-955C-A98493273BDD}"/>
              </a:ext>
            </a:extLst>
          </p:cNvPr>
          <p:cNvCxnSpPr/>
          <p:nvPr/>
        </p:nvCxnSpPr>
        <p:spPr>
          <a:xfrm flipV="1">
            <a:off x="6844937" y="4180114"/>
            <a:ext cx="1672046" cy="67926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Properties of congruence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214" t="-237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proof revisited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41" t="-223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Proof with modular arithmetic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963" t="-263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2952</Words>
  <Application>Microsoft Office PowerPoint</Application>
  <PresentationFormat>Widescreen</PresentationFormat>
  <Paragraphs>459</Paragraphs>
  <Slides>61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Cambria Math</vt:lpstr>
      <vt:lpstr>Consolas</vt:lpstr>
      <vt:lpstr>Office Theme</vt:lpstr>
      <vt:lpstr>Mod arithmetic</vt:lpstr>
      <vt:lpstr>Modular Arithmetic</vt:lpstr>
      <vt:lpstr> </vt:lpstr>
      <vt:lpstr>Properties of congruence</vt:lpstr>
      <vt:lpstr>Properties of congruence</vt:lpstr>
      <vt:lpstr>Properties of congruence</vt:lpstr>
      <vt:lpstr>Properties of congruence</vt:lpstr>
      <vt:lpstr>First proof revisited</vt:lpstr>
      <vt:lpstr>Proof with modular arithmetic</vt:lpstr>
      <vt:lpstr>More proofs</vt:lpstr>
      <vt:lpstr>More proofs</vt:lpstr>
      <vt:lpstr>Advantages of this notation</vt:lpstr>
      <vt:lpstr>Advantages of this notation</vt:lpstr>
      <vt:lpstr>Advantages of this notation</vt:lpstr>
      <vt:lpstr>Advantages of this notation</vt:lpstr>
      <vt:lpstr>Advantages of this notation</vt:lpstr>
      <vt:lpstr>Simplifying proofs.</vt:lpstr>
      <vt:lpstr>Simplifying proofs.</vt:lpstr>
      <vt:lpstr>Simplifying proofs.</vt:lpstr>
      <vt:lpstr>Simplifying proofs.</vt:lpstr>
      <vt:lpstr>Optional material: Algorithms on divisibility   1. Modular Exponentiation (Repeated Squaring) 2. Greatest Common Divisor (GCD) </vt:lpstr>
      <vt:lpstr>Basic assumptions</vt:lpstr>
      <vt:lpstr>First problem</vt:lpstr>
      <vt:lpstr>First problem</vt:lpstr>
      <vt:lpstr>First problem</vt:lpstr>
      <vt:lpstr>First problem, second approach</vt:lpstr>
      <vt:lpstr>First problem, second approach</vt:lpstr>
      <vt:lpstr>First problem, second approach</vt:lpstr>
      <vt:lpstr>First problem</vt:lpstr>
      <vt:lpstr>First problem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Good news, bad news</vt:lpstr>
      <vt:lpstr>Example</vt:lpstr>
      <vt:lpstr>Example (contd.)</vt:lpstr>
      <vt:lpstr>Exercise</vt:lpstr>
      <vt:lpstr>Algorithm to compute a^n  (mod m) in logn steps</vt:lpstr>
      <vt:lpstr>The key step</vt:lpstr>
      <vt:lpstr>Second problem: Greatest Common Divisor (GCD)</vt:lpstr>
      <vt:lpstr>Second problem: Greatest Common Divisor (GCD)</vt:lpstr>
      <vt:lpstr>Second problem: Greatest Common Divisor (GCD)</vt:lpstr>
      <vt:lpstr>Second problem: Greatest Common Divisor (GCD)</vt:lpstr>
      <vt:lpstr>Second problem: Greatest Common Divisor (GCD)</vt:lpstr>
      <vt:lpstr>Second problem: Greatest Common Divisor (GCD)</vt:lpstr>
      <vt:lpstr>Euclid’s GCD algorithm</vt:lpstr>
      <vt:lpstr>Greatest Common Divisor (GCD)</vt:lpstr>
      <vt:lpstr>Greatest Common Divisor (GCD)</vt:lpstr>
      <vt:lpstr>GCD example</vt:lpstr>
      <vt:lpstr>GCD example</vt:lpstr>
      <vt:lpstr>GCD example</vt:lpstr>
      <vt:lpstr>Can we do better?</vt:lpstr>
      <vt:lpstr>Can we do better?</vt:lpstr>
      <vt:lpstr>How fast is this new algorithm?</vt:lpstr>
      <vt:lpstr>How fast is this new algorithm?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Divisibility and mod arithmetic</dc:title>
  <cp:lastModifiedBy>Jason Filippou</cp:lastModifiedBy>
  <cp:revision>16</cp:revision>
  <dcterms:modified xsi:type="dcterms:W3CDTF">2021-04-08T16:35:04Z</dcterms:modified>
</cp:coreProperties>
</file>